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Montserrat"/>
      <p:regular r:id="rId20"/>
      <p:bold r:id="rId21"/>
      <p:italic r:id="rId22"/>
      <p:boldItalic r:id="rId23"/>
    </p:embeddedFont>
    <p:embeddedFont>
      <p:font typeface="Montserrat Medium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regular.fntdata"/><Relationship Id="rId22" Type="http://schemas.openxmlformats.org/officeDocument/2006/relationships/font" Target="fonts/Montserrat-italic.fntdata"/><Relationship Id="rId21" Type="http://schemas.openxmlformats.org/officeDocument/2006/relationships/font" Target="fonts/Montserrat-bold.fntdata"/><Relationship Id="rId24" Type="http://schemas.openxmlformats.org/officeDocument/2006/relationships/font" Target="fonts/MontserratMedium-regular.fntdata"/><Relationship Id="rId23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Medium-italic.fntdata"/><Relationship Id="rId25" Type="http://schemas.openxmlformats.org/officeDocument/2006/relationships/font" Target="fonts/MontserratMedium-bold.fntdata"/><Relationship Id="rId27" Type="http://schemas.openxmlformats.org/officeDocument/2006/relationships/font" Target="fonts/MontserratMedium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be5bc5b43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be5bc5b43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c76660a842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c76660a842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c76660a842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c76660a842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c76660a842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c76660a842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c7b57f06a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c7b57f06a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c7b57f06ac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c7b57f06ac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c7b57f06ac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c7b57f06ac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c76660a84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c76660a84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c71ad41cd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c71ad41cd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the stage that any community has a lot of businesses and several schools that will be calling on them. Next four slides–5 min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8:22-8:23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c71ad41cd2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g3c71ad41cd2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c71ad41cd2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c71ad41cd2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c76660a84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c76660a84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c76660a842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c76660a842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c76660a842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c76660a842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1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1.png"/>
          <p:cNvPicPr preferRelativeResize="0"/>
          <p:nvPr/>
        </p:nvPicPr>
        <p:blipFill rotWithShape="1">
          <a:blip r:embed="rId3">
            <a:alphaModFix/>
          </a:blip>
          <a:srcRect b="2110" l="0" r="0" t="-2110"/>
          <a:stretch/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2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4" title="Business Present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 title="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 title="Replace 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 title="Smith Board Presentation 21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 title="Smith Board Presentation 212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 title="Smith Board Presentation 212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9" title="Smith Board Presentation 212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0" title="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/>
          <p:nvPr>
            <p:ph idx="1" type="body"/>
          </p:nvPr>
        </p:nvSpPr>
        <p:spPr>
          <a:xfrm>
            <a:off x="244125" y="1450375"/>
            <a:ext cx="8460600" cy="48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en" sz="2500">
                <a:solidFill>
                  <a:srgbClr val="025F9D"/>
                </a:solidFill>
              </a:rPr>
              <a:t>A Blueprint for Powerful and Sustainable Partnerships</a:t>
            </a:r>
            <a:endParaRPr b="1" i="1" sz="2500">
              <a:solidFill>
                <a:srgbClr val="025F9D"/>
              </a:solidFill>
            </a:endParaRPr>
          </a:p>
        </p:txBody>
      </p:sp>
      <p:pic>
        <p:nvPicPr>
          <p:cNvPr id="97" name="Google Shape;97;p21" title="Screenshot 2025-05-12 05052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97325"/>
            <a:ext cx="4191000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1" title="Screenshot 2025-05-12 05071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5184" y="2358300"/>
            <a:ext cx="1398483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1" title="Screenshot 2025-05-12 05052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2700" y="397350"/>
            <a:ext cx="4191000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37088" y="368430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51951" y="361220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58351" y="366120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64751" y="366120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71151" y="366120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77551" y="368430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2751" y="368430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39151" y="3684300"/>
            <a:ext cx="634950" cy="634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" name="Google Shape;108;p21"/>
          <p:cNvCxnSpPr>
            <a:stCxn id="106" idx="0"/>
          </p:cNvCxnSpPr>
          <p:nvPr/>
        </p:nvCxnSpPr>
        <p:spPr>
          <a:xfrm flipH="1" rot="10800000">
            <a:off x="1350226" y="1250700"/>
            <a:ext cx="5840700" cy="2433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" name="Google Shape;109;p21"/>
          <p:cNvCxnSpPr>
            <a:stCxn id="105" idx="0"/>
          </p:cNvCxnSpPr>
          <p:nvPr/>
        </p:nvCxnSpPr>
        <p:spPr>
          <a:xfrm rot="10800000">
            <a:off x="5018726" y="1250700"/>
            <a:ext cx="2676300" cy="2433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" name="Google Shape;110;p21"/>
          <p:cNvCxnSpPr>
            <a:stCxn id="104" idx="0"/>
          </p:cNvCxnSpPr>
          <p:nvPr/>
        </p:nvCxnSpPr>
        <p:spPr>
          <a:xfrm rot="10800000">
            <a:off x="1832026" y="1218600"/>
            <a:ext cx="4956600" cy="2442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1" name="Google Shape;111;p21"/>
          <p:cNvCxnSpPr>
            <a:stCxn id="107" idx="0"/>
          </p:cNvCxnSpPr>
          <p:nvPr/>
        </p:nvCxnSpPr>
        <p:spPr>
          <a:xfrm flipH="1" rot="10800000">
            <a:off x="2256626" y="1241700"/>
            <a:ext cx="948900" cy="2442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2" name="Google Shape;112;p21"/>
          <p:cNvCxnSpPr>
            <a:stCxn id="100" idx="0"/>
          </p:cNvCxnSpPr>
          <p:nvPr/>
        </p:nvCxnSpPr>
        <p:spPr>
          <a:xfrm rot="10800000">
            <a:off x="1222263" y="1241700"/>
            <a:ext cx="1932300" cy="2442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3" name="Google Shape;113;p21"/>
          <p:cNvCxnSpPr>
            <a:stCxn id="101" idx="0"/>
            <a:endCxn id="99" idx="2"/>
          </p:cNvCxnSpPr>
          <p:nvPr/>
        </p:nvCxnSpPr>
        <p:spPr>
          <a:xfrm flipH="1" rot="10800000">
            <a:off x="4069426" y="1226000"/>
            <a:ext cx="2528700" cy="23862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4" name="Google Shape;114;p21"/>
          <p:cNvCxnSpPr>
            <a:stCxn id="102" idx="0"/>
          </p:cNvCxnSpPr>
          <p:nvPr/>
        </p:nvCxnSpPr>
        <p:spPr>
          <a:xfrm rot="10800000">
            <a:off x="3735026" y="1209600"/>
            <a:ext cx="1240800" cy="2451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5" name="Google Shape;115;p21"/>
          <p:cNvCxnSpPr>
            <a:stCxn id="103" idx="0"/>
          </p:cNvCxnSpPr>
          <p:nvPr/>
        </p:nvCxnSpPr>
        <p:spPr>
          <a:xfrm flipH="1" rot="10800000">
            <a:off x="5882226" y="1218600"/>
            <a:ext cx="2475600" cy="2442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16" name="Google Shape;116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99151" y="431925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13601" y="431925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28051" y="434235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42501" y="431925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56951" y="434515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71401" y="431925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851" y="4319250"/>
            <a:ext cx="634950" cy="634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3" name="Google Shape;123;p21"/>
          <p:cNvCxnSpPr>
            <a:stCxn id="116" idx="0"/>
          </p:cNvCxnSpPr>
          <p:nvPr/>
        </p:nvCxnSpPr>
        <p:spPr>
          <a:xfrm rot="10800000">
            <a:off x="512526" y="1240650"/>
            <a:ext cx="1304100" cy="3078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4" name="Google Shape;124;p21"/>
          <p:cNvCxnSpPr>
            <a:stCxn id="117" idx="0"/>
          </p:cNvCxnSpPr>
          <p:nvPr/>
        </p:nvCxnSpPr>
        <p:spPr>
          <a:xfrm flipH="1" rot="10800000">
            <a:off x="2731076" y="1258650"/>
            <a:ext cx="1928400" cy="3060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5" name="Google Shape;125;p21"/>
          <p:cNvCxnSpPr>
            <a:stCxn id="118" idx="0"/>
          </p:cNvCxnSpPr>
          <p:nvPr/>
        </p:nvCxnSpPr>
        <p:spPr>
          <a:xfrm flipH="1" rot="10800000">
            <a:off x="3645526" y="1240650"/>
            <a:ext cx="2163000" cy="31017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6" name="Google Shape;126;p21"/>
          <p:cNvCxnSpPr>
            <a:stCxn id="119" idx="0"/>
          </p:cNvCxnSpPr>
          <p:nvPr/>
        </p:nvCxnSpPr>
        <p:spPr>
          <a:xfrm rot="10800000">
            <a:off x="3223476" y="1258650"/>
            <a:ext cx="1336500" cy="3060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" name="Google Shape;127;p21"/>
          <p:cNvCxnSpPr>
            <a:stCxn id="120" idx="0"/>
          </p:cNvCxnSpPr>
          <p:nvPr/>
        </p:nvCxnSpPr>
        <p:spPr>
          <a:xfrm flipH="1" rot="10800000">
            <a:off x="5474426" y="1249450"/>
            <a:ext cx="1743300" cy="30957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" name="Google Shape;128;p21"/>
          <p:cNvCxnSpPr>
            <a:stCxn id="121" idx="0"/>
          </p:cNvCxnSpPr>
          <p:nvPr/>
        </p:nvCxnSpPr>
        <p:spPr>
          <a:xfrm rot="10800000">
            <a:off x="2666776" y="1249650"/>
            <a:ext cx="3722100" cy="3069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9" name="Google Shape;129;p21"/>
          <p:cNvCxnSpPr>
            <a:stCxn id="122" idx="0"/>
          </p:cNvCxnSpPr>
          <p:nvPr/>
        </p:nvCxnSpPr>
        <p:spPr>
          <a:xfrm rot="10800000">
            <a:off x="4210626" y="1240650"/>
            <a:ext cx="3092700" cy="3078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2"/>
          <p:cNvSpPr txBox="1"/>
          <p:nvPr>
            <p:ph idx="1" type="body"/>
          </p:nvPr>
        </p:nvSpPr>
        <p:spPr>
          <a:xfrm>
            <a:off x="164188" y="-66100"/>
            <a:ext cx="87321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rPr b="1" i="1" lang="en" sz="2200"/>
              <a:t>Proposed Approach </a:t>
            </a:r>
            <a:r>
              <a:rPr b="1" i="1" lang="en" sz="2000"/>
              <a:t>               </a:t>
            </a:r>
            <a:endParaRPr b="1" i="1" sz="2000"/>
          </a:p>
        </p:txBody>
      </p:sp>
      <p:pic>
        <p:nvPicPr>
          <p:cNvPr id="135" name="Google Shape;135;p22" title="Screenshot 2025-05-12 050529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397325"/>
            <a:ext cx="4191000" cy="828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2" title="Screenshot 2025-05-12 050713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25850" y="2200488"/>
            <a:ext cx="1052925" cy="74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2" title="Screenshot 2025-05-12 050529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2700" y="397350"/>
            <a:ext cx="4191000" cy="828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2"/>
          <p:cNvSpPr txBox="1"/>
          <p:nvPr/>
        </p:nvSpPr>
        <p:spPr>
          <a:xfrm>
            <a:off x="4764175" y="1933075"/>
            <a:ext cx="278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9" name="Google Shape;139;p22"/>
          <p:cNvCxnSpPr/>
          <p:nvPr/>
        </p:nvCxnSpPr>
        <p:spPr>
          <a:xfrm rot="10800000">
            <a:off x="968850" y="1303350"/>
            <a:ext cx="1902000" cy="1905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0" name="Google Shape;140;p22"/>
          <p:cNvCxnSpPr/>
          <p:nvPr/>
        </p:nvCxnSpPr>
        <p:spPr>
          <a:xfrm rot="10800000">
            <a:off x="2667150" y="1313025"/>
            <a:ext cx="772500" cy="1488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1" name="Google Shape;141;p22"/>
          <p:cNvSpPr txBox="1"/>
          <p:nvPr/>
        </p:nvSpPr>
        <p:spPr>
          <a:xfrm>
            <a:off x="1960750" y="1362638"/>
            <a:ext cx="5413500" cy="4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Convening Organization w/Community Co</a:t>
            </a:r>
            <a:r>
              <a:rPr lang="en" sz="1800">
                <a:solidFill>
                  <a:schemeClr val="dk2"/>
                </a:solidFill>
              </a:rPr>
              <a:t>ordinator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3646175" y="1804575"/>
            <a:ext cx="1861200" cy="3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Academy Coach</a:t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3" name="Google Shape;143;p22"/>
          <p:cNvCxnSpPr/>
          <p:nvPr/>
        </p:nvCxnSpPr>
        <p:spPr>
          <a:xfrm rot="10800000">
            <a:off x="4530238" y="1704788"/>
            <a:ext cx="0" cy="192600"/>
          </a:xfrm>
          <a:prstGeom prst="straightConnector1">
            <a:avLst/>
          </a:prstGeom>
          <a:noFill/>
          <a:ln cap="flat" cmpd="sng" w="28575">
            <a:solidFill>
              <a:srgbClr val="FA633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4" name="Google Shape;144;p22"/>
          <p:cNvCxnSpPr/>
          <p:nvPr/>
        </p:nvCxnSpPr>
        <p:spPr>
          <a:xfrm>
            <a:off x="4350025" y="1799038"/>
            <a:ext cx="0" cy="192600"/>
          </a:xfrm>
          <a:prstGeom prst="straightConnector1">
            <a:avLst/>
          </a:prstGeom>
          <a:noFill/>
          <a:ln cap="flat" cmpd="sng" w="28575">
            <a:solidFill>
              <a:srgbClr val="FA633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5" name="Google Shape;145;p22"/>
          <p:cNvCxnSpPr/>
          <p:nvPr/>
        </p:nvCxnSpPr>
        <p:spPr>
          <a:xfrm flipH="1" rot="10800000">
            <a:off x="5370700" y="1297138"/>
            <a:ext cx="627300" cy="1701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6" name="Google Shape;146;p22"/>
          <p:cNvCxnSpPr/>
          <p:nvPr/>
        </p:nvCxnSpPr>
        <p:spPr>
          <a:xfrm flipH="1" rot="10800000">
            <a:off x="5870950" y="1277875"/>
            <a:ext cx="686700" cy="2055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7" name="Google Shape;147;p22"/>
          <p:cNvCxnSpPr/>
          <p:nvPr/>
        </p:nvCxnSpPr>
        <p:spPr>
          <a:xfrm flipH="1" rot="10800000">
            <a:off x="6423675" y="1371525"/>
            <a:ext cx="1426200" cy="1509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8" name="Google Shape;148;p22"/>
          <p:cNvCxnSpPr/>
          <p:nvPr/>
        </p:nvCxnSpPr>
        <p:spPr>
          <a:xfrm rot="10800000">
            <a:off x="3574775" y="1274050"/>
            <a:ext cx="712500" cy="2148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9" name="Google Shape;149;p22"/>
          <p:cNvCxnSpPr/>
          <p:nvPr/>
        </p:nvCxnSpPr>
        <p:spPr>
          <a:xfrm rot="10800000">
            <a:off x="4928950" y="2932950"/>
            <a:ext cx="374700" cy="14571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50" name="Google Shape;150;p22"/>
          <p:cNvCxnSpPr/>
          <p:nvPr/>
        </p:nvCxnSpPr>
        <p:spPr>
          <a:xfrm flipH="1" rot="10800000">
            <a:off x="2733188" y="2666288"/>
            <a:ext cx="1353000" cy="11166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51" name="Google Shape;151;p22"/>
          <p:cNvCxnSpPr/>
          <p:nvPr/>
        </p:nvCxnSpPr>
        <p:spPr>
          <a:xfrm flipH="1" rot="10800000">
            <a:off x="4050575" y="2948725"/>
            <a:ext cx="160200" cy="5979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52" name="Google Shape;152;p22"/>
          <p:cNvCxnSpPr/>
          <p:nvPr/>
        </p:nvCxnSpPr>
        <p:spPr>
          <a:xfrm flipH="1" rot="10800000">
            <a:off x="4794800" y="1303100"/>
            <a:ext cx="263400" cy="1467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53" name="Google Shape;15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98476" y="3687475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72926" y="4322425"/>
            <a:ext cx="634950" cy="634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5" name="Google Shape;155;p22"/>
          <p:cNvCxnSpPr/>
          <p:nvPr/>
        </p:nvCxnSpPr>
        <p:spPr>
          <a:xfrm flipH="1" rot="10800000">
            <a:off x="3196425" y="2939750"/>
            <a:ext cx="825900" cy="14067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56" name="Google Shape;15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7813" y="355385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50026" y="4033925"/>
            <a:ext cx="634950" cy="634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8" name="Google Shape;158;p22"/>
          <p:cNvCxnSpPr>
            <a:endCxn id="136" idx="2"/>
          </p:cNvCxnSpPr>
          <p:nvPr/>
        </p:nvCxnSpPr>
        <p:spPr>
          <a:xfrm rot="10800000">
            <a:off x="4552313" y="2941488"/>
            <a:ext cx="183300" cy="13104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59" name="Google Shape;15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19751" y="4342625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68751" y="3692688"/>
            <a:ext cx="634950" cy="634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1" name="Google Shape;161;p22"/>
          <p:cNvCxnSpPr/>
          <p:nvPr/>
        </p:nvCxnSpPr>
        <p:spPr>
          <a:xfrm rot="10800000">
            <a:off x="5077150" y="2801625"/>
            <a:ext cx="507000" cy="9483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62" name="Google Shape;16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643926" y="3553850"/>
            <a:ext cx="634950" cy="634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p22"/>
          <p:cNvCxnSpPr>
            <a:endCxn id="136" idx="3"/>
          </p:cNvCxnSpPr>
          <p:nvPr/>
        </p:nvCxnSpPr>
        <p:spPr>
          <a:xfrm rot="10800000">
            <a:off x="5078775" y="2570988"/>
            <a:ext cx="1614900" cy="11067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64" name="Google Shape;16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00526" y="3584325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55701" y="287920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8551" y="2253525"/>
            <a:ext cx="634950" cy="634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7" name="Google Shape;167;p22"/>
          <p:cNvCxnSpPr>
            <a:stCxn id="164" idx="3"/>
            <a:endCxn id="136" idx="1"/>
          </p:cNvCxnSpPr>
          <p:nvPr/>
        </p:nvCxnSpPr>
        <p:spPr>
          <a:xfrm flipH="1" rot="10800000">
            <a:off x="1835476" y="2571000"/>
            <a:ext cx="2190300" cy="13308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8" name="Google Shape;168;p22"/>
          <p:cNvCxnSpPr/>
          <p:nvPr/>
        </p:nvCxnSpPr>
        <p:spPr>
          <a:xfrm flipH="1" rot="10800000">
            <a:off x="2505250" y="2255050"/>
            <a:ext cx="1552800" cy="6462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9" name="Google Shape;169;p22"/>
          <p:cNvCxnSpPr/>
          <p:nvPr/>
        </p:nvCxnSpPr>
        <p:spPr>
          <a:xfrm flipH="1" rot="10800000">
            <a:off x="1894850" y="2228050"/>
            <a:ext cx="2136300" cy="987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70" name="Google Shape;170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63701" y="4289775"/>
            <a:ext cx="634950" cy="634950"/>
          </a:xfrm>
          <a:prstGeom prst="rect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71" name="Google Shape;171;p22"/>
          <p:cNvCxnSpPr/>
          <p:nvPr/>
        </p:nvCxnSpPr>
        <p:spPr>
          <a:xfrm flipH="1" rot="10800000">
            <a:off x="4228725" y="2910225"/>
            <a:ext cx="143700" cy="13734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72" name="Google Shape;17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06738" y="2493250"/>
            <a:ext cx="634950" cy="63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31488" y="2072463"/>
            <a:ext cx="634950" cy="6349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4" name="Google Shape;174;p22"/>
          <p:cNvCxnSpPr>
            <a:stCxn id="172" idx="1"/>
          </p:cNvCxnSpPr>
          <p:nvPr/>
        </p:nvCxnSpPr>
        <p:spPr>
          <a:xfrm rot="10800000">
            <a:off x="5117438" y="2443525"/>
            <a:ext cx="1089300" cy="3672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5" name="Google Shape;175;p22"/>
          <p:cNvCxnSpPr>
            <a:stCxn id="173" idx="1"/>
          </p:cNvCxnSpPr>
          <p:nvPr/>
        </p:nvCxnSpPr>
        <p:spPr>
          <a:xfrm rot="10800000">
            <a:off x="5090388" y="2344638"/>
            <a:ext cx="1841100" cy="45300"/>
          </a:xfrm>
          <a:prstGeom prst="straightConnector1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650" y="1775263"/>
            <a:ext cx="8952701" cy="371977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3"/>
          <p:cNvSpPr/>
          <p:nvPr/>
        </p:nvSpPr>
        <p:spPr>
          <a:xfrm>
            <a:off x="225975" y="1170000"/>
            <a:ext cx="5168400" cy="263400"/>
          </a:xfrm>
          <a:prstGeom prst="rect">
            <a:avLst/>
          </a:prstGeom>
          <a:solidFill>
            <a:srgbClr val="99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Convening Organization w/Community Coordinator</a:t>
            </a:r>
            <a:endParaRPr sz="900">
              <a:solidFill>
                <a:schemeClr val="l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82" name="Google Shape;182;p23"/>
          <p:cNvCxnSpPr>
            <a:stCxn id="181" idx="2"/>
            <a:endCxn id="181" idx="2"/>
          </p:cNvCxnSpPr>
          <p:nvPr/>
        </p:nvCxnSpPr>
        <p:spPr>
          <a:xfrm>
            <a:off x="2810175" y="1433400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" name="Google Shape;183;p23"/>
          <p:cNvCxnSpPr/>
          <p:nvPr/>
        </p:nvCxnSpPr>
        <p:spPr>
          <a:xfrm>
            <a:off x="1118250" y="1439275"/>
            <a:ext cx="0" cy="336000"/>
          </a:xfrm>
          <a:prstGeom prst="straightConnector1">
            <a:avLst/>
          </a:prstGeom>
          <a:noFill/>
          <a:ln cap="flat" cmpd="sng" w="19050">
            <a:solidFill>
              <a:srgbClr val="999999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84" name="Google Shape;184;p23"/>
          <p:cNvGrpSpPr/>
          <p:nvPr/>
        </p:nvGrpSpPr>
        <p:grpSpPr>
          <a:xfrm>
            <a:off x="225971" y="398456"/>
            <a:ext cx="5168468" cy="680817"/>
            <a:chOff x="225975" y="205250"/>
            <a:chExt cx="4946850" cy="538025"/>
          </a:xfrm>
        </p:grpSpPr>
        <p:pic>
          <p:nvPicPr>
            <p:cNvPr id="185" name="Google Shape;185;p23" title="Screenshot 2025-05-12 050529.png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5975" y="205250"/>
              <a:ext cx="2721075" cy="5380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6" name="Google Shape;186;p23" title="Screenshot 2025-05-12 050529.png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880375" y="205250"/>
              <a:ext cx="2292450" cy="5380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7" name="Google Shape;187;p23"/>
          <p:cNvSpPr txBox="1"/>
          <p:nvPr/>
        </p:nvSpPr>
        <p:spPr>
          <a:xfrm>
            <a:off x="5842650" y="427050"/>
            <a:ext cx="3133800" cy="6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25F9D"/>
                </a:solidFill>
                <a:latin typeface="Montserrat"/>
                <a:ea typeface="Montserrat"/>
                <a:cs typeface="Montserrat"/>
                <a:sym typeface="Montserrat"/>
              </a:rPr>
              <a:t>WALL-TO-WALL</a:t>
            </a:r>
            <a:endParaRPr b="1" sz="2000">
              <a:solidFill>
                <a:srgbClr val="025F9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025F9D"/>
                </a:solidFill>
                <a:latin typeface="Montserrat"/>
                <a:ea typeface="Montserrat"/>
                <a:cs typeface="Montserrat"/>
                <a:sym typeface="Montserrat"/>
              </a:rPr>
              <a:t>ACADEMIES</a:t>
            </a:r>
            <a:endParaRPr b="1" sz="2000">
              <a:solidFill>
                <a:srgbClr val="025F9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4" title="Business Presenta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4" title="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5" title="Business Presenta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47602" cy="508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5" title="Business Presentatio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090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6" title="Business Presentati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