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Inter SemiBold"/>
      <p:regular r:id="rId18"/>
      <p:bold r:id="rId19"/>
      <p:italic r:id="rId20"/>
      <p:boldItalic r:id="rId21"/>
    </p:embeddedFont>
    <p:embeddedFont>
      <p:font typeface="Inter"/>
      <p:regular r:id="rId22"/>
      <p:bold r:id="rId23"/>
      <p:italic r:id="rId24"/>
      <p:boldItalic r:id="rId25"/>
    </p:embeddedFont>
    <p:embeddedFont>
      <p:font typeface="Oswald"/>
      <p:bold r:id="rId26"/>
    </p:embeddedFont>
    <p:embeddedFont>
      <p:font typeface="Inter Medium"/>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SemiBold-italic.fntdata"/><Relationship Id="rId22" Type="http://schemas.openxmlformats.org/officeDocument/2006/relationships/font" Target="fonts/Inter-regular.fntdata"/><Relationship Id="rId21" Type="http://schemas.openxmlformats.org/officeDocument/2006/relationships/font" Target="fonts/InterSemiBold-boldItalic.fntdata"/><Relationship Id="rId24" Type="http://schemas.openxmlformats.org/officeDocument/2006/relationships/font" Target="fonts/Inter-italic.fntdata"/><Relationship Id="rId23" Type="http://schemas.openxmlformats.org/officeDocument/2006/relationships/font" Target="fonts/Int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swald-bold.fntdata"/><Relationship Id="rId25" Type="http://schemas.openxmlformats.org/officeDocument/2006/relationships/font" Target="fonts/Inter-boldItalic.fntdata"/><Relationship Id="rId28" Type="http://schemas.openxmlformats.org/officeDocument/2006/relationships/font" Target="fonts/InterMedium-bold.fntdata"/><Relationship Id="rId27" Type="http://schemas.openxmlformats.org/officeDocument/2006/relationships/font" Target="fonts/InterMedium-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Medium-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InterMedium-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InterSemiBold-bold.fntdata"/><Relationship Id="rId18" Type="http://schemas.openxmlformats.org/officeDocument/2006/relationships/font" Target="fonts/InterSemiBol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575036c77_3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575036c77_3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42cef4c7b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f42cef4c7b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Everyone can help with this slide - Thinking comments on our Schedule Committee. How we shared scheduling info during Herd Time and Herd Teachers being trained to help with this process; students selecting their classes given the advising sheets. Using stakeholder </a:t>
            </a:r>
            <a:r>
              <a:rPr lang="en"/>
              <a:t>input</a:t>
            </a:r>
            <a:r>
              <a:rPr lang="en"/>
              <a:t> we named academies, and will launch in the fall.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52331eb5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f52331eb5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Another tag team - Everything we have done is with the mindset of ALL students first, we have </a:t>
            </a:r>
            <a:r>
              <a:rPr lang="en"/>
              <a:t>continued</a:t>
            </a:r>
            <a:r>
              <a:rPr lang="en"/>
              <a:t> to engage partners/all stakeholders, the creation of the Mustang Memo, need to have patience, need to evaluate, and definite need to celebrate.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52331eb5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52331eb5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42cef4c7b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42cef4c7b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Lisa - provide a quick overview of the history of MCHS - Consolidation of three high schools, house structure, </a:t>
            </a:r>
            <a:r>
              <a:rPr lang="en"/>
              <a:t>variety</a:t>
            </a:r>
            <a:r>
              <a:rPr lang="en"/>
              <a:t> of opportunities for students, student success. Our goals today are to share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42cef4c7b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42cef4c7b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Jonathan- share success of MCHS, so why fix it? Comment on meeting all student needs and our challenges with CTE course offerings. Initial changes as I see it would be addressing co-op, the initial moves in the building, moving to A/B block and addition of Herd Time, and charing us all to be ready to move forward.</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42cef4c7b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42cef4c7b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Miranda - share leadership changes which would include JSmith becoming principal, assistant principal changes. MCPS receiving Prichard grant. Adding JAG, you being hired, and program success. Initial launch of FA and how it has now changed.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5597a8c2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f5597a8c2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42cef4c7b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f42cef4c7b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Tag Team - Jonathan, Miranda, and Lisa - We reached out to Ford NGL. Even before this ask, we had started to better engage stakeholders through JAG and other events. Through stakeholder engagement and Ford’s help, created our why and new PoG. An activity might be asking participants to share their strongest partners/stakeholders, think about their PoG and share our new one. </a:t>
            </a:r>
            <a:r>
              <a:rPr lang="en">
                <a:highlight>
                  <a:srgbClr val="FFFF00"/>
                </a:highlight>
              </a:rPr>
              <a:t>Do we need to add a slide with our why statement?</a:t>
            </a:r>
            <a:endParaRPr>
              <a:highlight>
                <a:srgbClr val="FFFF00"/>
              </a:highlight>
            </a:endParaRPr>
          </a:p>
          <a:p>
            <a:pPr indent="0" lvl="0" marL="0" rtl="0" algn="l">
              <a:spcBef>
                <a:spcPts val="0"/>
              </a:spcBef>
              <a:spcAft>
                <a:spcPts val="0"/>
              </a:spcAft>
              <a:buNone/>
            </a:pPr>
            <a:r>
              <a:t/>
            </a:r>
            <a:endParaRPr>
              <a:highlight>
                <a:srgbClr val="FFFF00"/>
              </a:highlight>
            </a:endParaRPr>
          </a:p>
          <a:p>
            <a:pPr indent="0" lvl="0" marL="0" rtl="0" algn="l">
              <a:spcBef>
                <a:spcPts val="0"/>
              </a:spcBef>
              <a:spcAft>
                <a:spcPts val="0"/>
              </a:spcAft>
              <a:buNone/>
            </a:pPr>
            <a:r>
              <a:rPr lang="en">
                <a:highlight>
                  <a:srgbClr val="FFFF00"/>
                </a:highlight>
              </a:rPr>
              <a:t>Pause for quick activity - We </a:t>
            </a:r>
            <a:r>
              <a:rPr lang="en">
                <a:highlight>
                  <a:srgbClr val="FFFF00"/>
                </a:highlight>
              </a:rPr>
              <a:t>would</a:t>
            </a:r>
            <a:r>
              <a:rPr lang="en">
                <a:highlight>
                  <a:srgbClr val="FFFF00"/>
                </a:highlight>
              </a:rPr>
              <a:t> like for you to think about your community stakeholders for a minute. Is there a list, who has this this, are engagements hit or miss and one and done. Asset Map completion and will build on this. </a:t>
            </a:r>
            <a:endParaRPr>
              <a:highlight>
                <a:srgbClr val="FFFF00"/>
              </a:highlight>
            </a:endParaRPr>
          </a:p>
          <a:p>
            <a:pPr indent="0" lvl="0" marL="0" rtl="0" algn="l">
              <a:spcBef>
                <a:spcPts val="0"/>
              </a:spcBef>
              <a:spcAft>
                <a:spcPts val="0"/>
              </a:spcAft>
              <a:buNone/>
            </a:pPr>
            <a:r>
              <a:t/>
            </a:r>
            <a:endParaRPr>
              <a:highlight>
                <a:srgbClr val="FFFF00"/>
              </a:highlight>
            </a:endParaRPr>
          </a:p>
          <a:p>
            <a:pPr indent="0" lvl="0" marL="0" rtl="0" algn="l">
              <a:spcBef>
                <a:spcPts val="0"/>
              </a:spcBef>
              <a:spcAft>
                <a:spcPts val="0"/>
              </a:spcAft>
              <a:buNone/>
            </a:pPr>
            <a:r>
              <a:t/>
            </a:r>
            <a:endParaRPr>
              <a:highlight>
                <a:srgbClr val="FFFF00"/>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f58ecdab87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f58ecdab87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56d462bc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f56d462bc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Andrea - If I remember correctly, you and Kristy started work on this at CTE Conference last year. Explain the process we went through to start evaluating our pathways - numbers, what might need to sunset or what might need to be added; all the work you did on pathway document and the challenges with engaging teachers; share how FA did their showcase for each pathway and how Health Science was different. Andrea and Lisa will discuss the 4-Squares activitie and this might be something for attendees to do.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57a0bb3ce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f57a0bb3ce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Andrea - If I remember correctly, you and Kristy started work on this at CTE Conference last year. Explain the process we went through to start evaluating our pathways - numbers, what might need to sunset or what might need to be added; all the work you did on pathway document and the challenges with engaging teachers; share how FA did their showcase for each pathway and how Health Science was different. Andrea and Lisa will discuss the 4-Squares activitie and this might be something for attendees to do.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hyperlink" Target="https://docs.google.com/document/d/153LVOQg1Xk_H9AZdyIKTio_g0oXcPFMxAodwxCF6q7M/edit?tab=t.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hyperlink" Target="https://app.smore.com/n/xqyjh-the-mustang-memo?ref=emai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hyperlink" Target="mailto:andrea.heisner@mccracken.kyschools.us" TargetMode="External"/><Relationship Id="rId4" Type="http://schemas.openxmlformats.org/officeDocument/2006/relationships/hyperlink" Target="mailto:jonathan.smith@mccracken.kyschools.us" TargetMode="External"/><Relationship Id="rId5" Type="http://schemas.openxmlformats.org/officeDocument/2006/relationships/hyperlink" Target="mailto:miranda.hunt@mccracken.kyschools.us" TargetMode="External"/><Relationship Id="rId6" Type="http://schemas.openxmlformats.org/officeDocument/2006/relationships/hyperlink" Target="mailto:lisa.stephenson@mccracken.kyschools.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13.jpg"/><Relationship Id="rId5"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hyperlink" Target="https://docs.google.com/document/d/1UvhrDabbc3l2P0NFrzbblB6WaGPAIoMx/edit?usp=sharing&amp;ouid=117424488789909873592&amp;rtpof=true&amp;sd=true" TargetMode="External"/><Relationship Id="rId5" Type="http://schemas.openxmlformats.org/officeDocument/2006/relationships/hyperlink" Target="https://docs.google.com/document/d/1UvhrDabbc3l2P0NFrzbblB6WaGPAIoMx/edit?usp=sharing&amp;ouid=117424488789909873592&amp;rtpof=true&amp;sd=true" TargetMode="External"/><Relationship Id="rId6" Type="http://schemas.openxmlformats.org/officeDocument/2006/relationships/hyperlink" Target="https://docs.google.com/document/d/1UvhrDabbc3l2P0NFrzbblB6WaGPAIoMx/edit?usp=sharing&amp;ouid=117424488789909873592&amp;rtpof=true&amp;sd=true" TargetMode="External"/><Relationship Id="rId7"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hyperlink" Target="https://docs.google.com/forms/d/e/1FAIpQLSft2LU9iAdVcdZHJqUfW8tMoIiMdDNyZuWFLpc0Hyc0DSzNew/viewform?usp=header" TargetMode="External"/><Relationship Id="rId5" Type="http://schemas.openxmlformats.org/officeDocument/2006/relationships/hyperlink" Target="https://heyzine.com/flip-book/0a1c9fa713.html" TargetMode="External"/><Relationship Id="rId6"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p:nvPr/>
        </p:nvSpPr>
        <p:spPr>
          <a:xfrm>
            <a:off x="0" y="0"/>
            <a:ext cx="4572000" cy="5143500"/>
          </a:xfrm>
          <a:custGeom>
            <a:rect b="b" l="l" r="r" t="t"/>
            <a:pathLst>
              <a:path extrusionOk="0" h="120000" w="120000">
                <a:moveTo>
                  <a:pt x="0" y="0"/>
                </a:moveTo>
                <a:lnTo>
                  <a:pt x="120000" y="0"/>
                </a:lnTo>
                <a:lnTo>
                  <a:pt x="95000" y="120000"/>
                </a:lnTo>
                <a:lnTo>
                  <a:pt x="0" y="120000"/>
                </a:lnTo>
                <a:close/>
              </a:path>
            </a:pathLst>
          </a:custGeom>
          <a:solidFill>
            <a:srgbClr val="111827"/>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 name="Google Shape;55;p13"/>
          <p:cNvSpPr/>
          <p:nvPr/>
        </p:nvSpPr>
        <p:spPr>
          <a:xfrm>
            <a:off x="762000" y="1238250"/>
            <a:ext cx="762000" cy="573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 name="Google Shape;56;p13"/>
          <p:cNvSpPr txBox="1"/>
          <p:nvPr>
            <p:ph type="ctrTitle"/>
          </p:nvPr>
        </p:nvSpPr>
        <p:spPr>
          <a:xfrm>
            <a:off x="762000" y="1428750"/>
            <a:ext cx="3238500" cy="15240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Redesigning a</a:t>
            </a:r>
            <a:br>
              <a:rPr b="1" lang="en" sz="3200">
                <a:solidFill>
                  <a:srgbClr val="FFFFFF"/>
                </a:solidFill>
                <a:latin typeface="Oswald"/>
                <a:ea typeface="Oswald"/>
                <a:cs typeface="Oswald"/>
                <a:sym typeface="Oswald"/>
              </a:rPr>
            </a:br>
            <a:r>
              <a:rPr b="1" lang="en" sz="3200">
                <a:solidFill>
                  <a:srgbClr val="EF4444"/>
                </a:solidFill>
                <a:latin typeface="Oswald"/>
                <a:ea typeface="Oswald"/>
                <a:cs typeface="Oswald"/>
                <a:sym typeface="Oswald"/>
              </a:rPr>
              <a:t>Successful</a:t>
            </a:r>
            <a:br>
              <a:rPr b="1" lang="en" sz="3200">
                <a:solidFill>
                  <a:srgbClr val="FFFFFF"/>
                </a:solidFill>
                <a:latin typeface="Oswald"/>
                <a:ea typeface="Oswald"/>
                <a:cs typeface="Oswald"/>
                <a:sym typeface="Oswald"/>
              </a:rPr>
            </a:br>
            <a:r>
              <a:rPr b="1" lang="en" sz="3200">
                <a:solidFill>
                  <a:srgbClr val="FFFFFF"/>
                </a:solidFill>
                <a:latin typeface="Oswald"/>
                <a:ea typeface="Oswald"/>
                <a:cs typeface="Oswald"/>
                <a:sym typeface="Oswald"/>
              </a:rPr>
              <a:t>High School</a:t>
            </a:r>
            <a:endParaRPr b="1" sz="3200">
              <a:solidFill>
                <a:srgbClr val="FFFFFF"/>
              </a:solidFill>
              <a:latin typeface="Oswald"/>
              <a:ea typeface="Oswald"/>
              <a:cs typeface="Oswald"/>
              <a:sym typeface="Oswald"/>
            </a:endParaRPr>
          </a:p>
        </p:txBody>
      </p:sp>
      <p:sp>
        <p:nvSpPr>
          <p:cNvPr id="57" name="Google Shape;57;p13"/>
          <p:cNvSpPr txBox="1"/>
          <p:nvPr>
            <p:ph idx="1" type="subTitle"/>
          </p:nvPr>
        </p:nvSpPr>
        <p:spPr>
          <a:xfrm>
            <a:off x="762000" y="3048000"/>
            <a:ext cx="3238500" cy="1143000"/>
          </a:xfrm>
          <a:prstGeom prst="rect">
            <a:avLst/>
          </a:prstGeom>
          <a:solidFill>
            <a:srgbClr val="000000">
              <a:alpha val="0"/>
            </a:srgbClr>
          </a:solidFill>
          <a:ln>
            <a:noFill/>
          </a:ln>
        </p:spPr>
        <p:txBody>
          <a:bodyPr anchorCtr="0" anchor="t" bIns="0" lIns="0" spcFirstLastPara="1" rIns="0" wrap="square" tIns="0">
            <a:normAutofit/>
          </a:bodyPr>
          <a:lstStyle/>
          <a:p>
            <a:pPr indent="0" lvl="0" marL="0" rtl="0" algn="l">
              <a:spcBef>
                <a:spcPts val="0"/>
              </a:spcBef>
              <a:spcAft>
                <a:spcPts val="0"/>
              </a:spcAft>
              <a:buNone/>
            </a:pPr>
            <a:r>
              <a:rPr b="0" lang="en" sz="1800">
                <a:solidFill>
                  <a:srgbClr val="E2E8F0"/>
                </a:solidFill>
                <a:latin typeface="Inter Medium"/>
                <a:ea typeface="Inter Medium"/>
                <a:cs typeface="Inter Medium"/>
                <a:sym typeface="Inter Medium"/>
              </a:rPr>
              <a:t>Strong Schools.</a:t>
            </a:r>
            <a:endParaRPr b="0" sz="1800">
              <a:solidFill>
                <a:srgbClr val="E2E8F0"/>
              </a:solidFill>
              <a:latin typeface="Inter Medium"/>
              <a:ea typeface="Inter Medium"/>
              <a:cs typeface="Inter Medium"/>
              <a:sym typeface="Inter Medium"/>
            </a:endParaRPr>
          </a:p>
          <a:p>
            <a:pPr indent="0" lvl="0" marL="0" rtl="0" algn="l">
              <a:spcBef>
                <a:spcPts val="450"/>
              </a:spcBef>
              <a:spcAft>
                <a:spcPts val="0"/>
              </a:spcAft>
              <a:buNone/>
            </a:pPr>
            <a:r>
              <a:rPr b="0" lang="en" sz="1800">
                <a:solidFill>
                  <a:srgbClr val="EF4444"/>
                </a:solidFill>
                <a:latin typeface="Inter Medium"/>
                <a:ea typeface="Inter Medium"/>
                <a:cs typeface="Inter Medium"/>
                <a:sym typeface="Inter Medium"/>
              </a:rPr>
              <a:t>Strong Communities.</a:t>
            </a:r>
            <a:endParaRPr b="0" sz="1800">
              <a:solidFill>
                <a:srgbClr val="E2E8F0"/>
              </a:solidFill>
              <a:latin typeface="Inter Medium"/>
              <a:ea typeface="Inter Medium"/>
              <a:cs typeface="Inter Medium"/>
              <a:sym typeface="Inter Medium"/>
            </a:endParaRPr>
          </a:p>
          <a:p>
            <a:pPr indent="0" lvl="0" marL="0" rtl="0" algn="l">
              <a:spcBef>
                <a:spcPts val="450"/>
              </a:spcBef>
              <a:spcAft>
                <a:spcPts val="0"/>
              </a:spcAft>
              <a:buNone/>
            </a:pPr>
            <a:r>
              <a:rPr b="0" lang="en" sz="1800">
                <a:solidFill>
                  <a:srgbClr val="E2E8F0"/>
                </a:solidFill>
                <a:latin typeface="Inter Medium"/>
                <a:ea typeface="Inter Medium"/>
                <a:cs typeface="Inter Medium"/>
                <a:sym typeface="Inter Medium"/>
              </a:rPr>
              <a:t>Strong Futures.</a:t>
            </a:r>
            <a:endParaRPr b="0" sz="1800">
              <a:solidFill>
                <a:srgbClr val="E2E8F0"/>
              </a:solidFill>
              <a:latin typeface="Inter Medium"/>
              <a:ea typeface="Inter Medium"/>
              <a:cs typeface="Inter Medium"/>
              <a:sym typeface="Inter Medium"/>
            </a:endParaRPr>
          </a:p>
        </p:txBody>
      </p:sp>
      <p:sp>
        <p:nvSpPr>
          <p:cNvPr id="58" name="Google Shape;58;p13"/>
          <p:cNvSpPr/>
          <p:nvPr/>
        </p:nvSpPr>
        <p:spPr>
          <a:xfrm>
            <a:off x="4857750" y="1190625"/>
            <a:ext cx="3524400" cy="2762400"/>
          </a:xfrm>
          <a:prstGeom prst="roundRect">
            <a:avLst>
              <a:gd fmla="val 5517" name="adj"/>
            </a:avLst>
          </a:prstGeom>
          <a:solidFill>
            <a:srgbClr val="111827"/>
          </a:solidFill>
          <a:ln cap="flat" cmpd="sng" w="1905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59" name="Google Shape;59;p13"/>
          <p:cNvPicPr preferRelativeResize="0"/>
          <p:nvPr/>
        </p:nvPicPr>
        <p:blipFill>
          <a:blip r:embed="rId4">
            <a:alphaModFix/>
          </a:blip>
          <a:stretch>
            <a:fillRect/>
          </a:stretch>
        </p:blipFill>
        <p:spPr>
          <a:xfrm>
            <a:off x="4673788" y="648025"/>
            <a:ext cx="3933150" cy="3847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22"/>
          <p:cNvSpPr/>
          <p:nvPr/>
        </p:nvSpPr>
        <p:spPr>
          <a:xfrm>
            <a:off x="762000" y="523875"/>
            <a:ext cx="762000" cy="57300"/>
          </a:xfrm>
          <a:prstGeom prst="roundRect">
            <a:avLst>
              <a:gd fmla="val 49999"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6" name="Google Shape;186;p22"/>
          <p:cNvSpPr txBox="1"/>
          <p:nvPr>
            <p:ph type="title"/>
          </p:nvPr>
        </p:nvSpPr>
        <p:spPr>
          <a:xfrm>
            <a:off x="762000" y="714375"/>
            <a:ext cx="381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Phase 4</a:t>
            </a:r>
            <a:endParaRPr b="1" sz="3200">
              <a:solidFill>
                <a:srgbClr val="FFFFFF"/>
              </a:solidFill>
              <a:latin typeface="Oswald"/>
              <a:ea typeface="Oswald"/>
              <a:cs typeface="Oswald"/>
              <a:sym typeface="Oswald"/>
            </a:endParaRPr>
          </a:p>
        </p:txBody>
      </p:sp>
      <p:grpSp>
        <p:nvGrpSpPr>
          <p:cNvPr id="187" name="Google Shape;187;p22"/>
          <p:cNvGrpSpPr/>
          <p:nvPr/>
        </p:nvGrpSpPr>
        <p:grpSpPr>
          <a:xfrm>
            <a:off x="762000" y="1524000"/>
            <a:ext cx="1409700" cy="2667000"/>
            <a:chOff x="0" y="0"/>
            <a:chExt cx="1409700" cy="2667000"/>
          </a:xfrm>
        </p:grpSpPr>
        <p:sp>
          <p:nvSpPr>
            <p:cNvPr id="188" name="Google Shape;188;p22"/>
            <p:cNvSpPr/>
            <p:nvPr/>
          </p:nvSpPr>
          <p:spPr>
            <a:xfrm>
              <a:off x="0" y="0"/>
              <a:ext cx="1409700" cy="2667000"/>
            </a:xfrm>
            <a:prstGeom prst="roundRect">
              <a:avLst>
                <a:gd fmla="val 810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9" name="Google Shape;189;p22"/>
            <p:cNvSpPr txBox="1"/>
            <p:nvPr/>
          </p:nvSpPr>
          <p:spPr>
            <a:xfrm>
              <a:off x="0" y="0"/>
              <a:ext cx="1409700" cy="2667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06</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300">
                  <a:solidFill>
                    <a:srgbClr val="E2E8F0"/>
                  </a:solidFill>
                  <a:latin typeface="Inter SemiBold"/>
                  <a:ea typeface="Inter SemiBold"/>
                  <a:cs typeface="Inter SemiBold"/>
                  <a:sym typeface="Inter SemiBold"/>
                </a:rPr>
                <a:t>Building the schedule</a:t>
              </a:r>
              <a:endParaRPr b="0" sz="1300">
                <a:solidFill>
                  <a:srgbClr val="E2E8F0"/>
                </a:solidFill>
                <a:latin typeface="Inter SemiBold"/>
                <a:ea typeface="Inter SemiBold"/>
                <a:cs typeface="Inter SemiBold"/>
                <a:sym typeface="Inter SemiBold"/>
              </a:endParaRPr>
            </a:p>
          </p:txBody>
        </p:sp>
      </p:grpSp>
      <p:grpSp>
        <p:nvGrpSpPr>
          <p:cNvPr id="190" name="Google Shape;190;p22"/>
          <p:cNvGrpSpPr/>
          <p:nvPr/>
        </p:nvGrpSpPr>
        <p:grpSpPr>
          <a:xfrm>
            <a:off x="2314575" y="1524000"/>
            <a:ext cx="1409700" cy="2667000"/>
            <a:chOff x="0" y="0"/>
            <a:chExt cx="1409700" cy="2667000"/>
          </a:xfrm>
        </p:grpSpPr>
        <p:sp>
          <p:nvSpPr>
            <p:cNvPr id="191" name="Google Shape;191;p22"/>
            <p:cNvSpPr/>
            <p:nvPr/>
          </p:nvSpPr>
          <p:spPr>
            <a:xfrm>
              <a:off x="0" y="0"/>
              <a:ext cx="1409700" cy="2667000"/>
            </a:xfrm>
            <a:prstGeom prst="roundRect">
              <a:avLst>
                <a:gd fmla="val 810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2" name="Google Shape;192;p22"/>
            <p:cNvSpPr txBox="1"/>
            <p:nvPr/>
          </p:nvSpPr>
          <p:spPr>
            <a:xfrm>
              <a:off x="0" y="0"/>
              <a:ext cx="1409700" cy="2667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07</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300">
                  <a:solidFill>
                    <a:srgbClr val="E2E8F0"/>
                  </a:solidFill>
                  <a:latin typeface="Inter SemiBold"/>
                  <a:ea typeface="Inter SemiBold"/>
                  <a:cs typeface="Inter SemiBold"/>
                  <a:sym typeface="Inter SemiBold"/>
                </a:rPr>
                <a:t>Advising vs. Scheduling</a:t>
              </a:r>
              <a:endParaRPr b="0" sz="1300">
                <a:solidFill>
                  <a:srgbClr val="E2E8F0"/>
                </a:solidFill>
                <a:latin typeface="Inter SemiBold"/>
                <a:ea typeface="Inter SemiBold"/>
                <a:cs typeface="Inter SemiBold"/>
                <a:sym typeface="Inter SemiBold"/>
              </a:endParaRPr>
            </a:p>
            <a:p>
              <a:pPr indent="0" lvl="0" marL="0" rtl="0" algn="l">
                <a:spcBef>
                  <a:spcPts val="0"/>
                </a:spcBef>
                <a:spcAft>
                  <a:spcPts val="0"/>
                </a:spcAft>
                <a:buNone/>
              </a:pPr>
              <a:r>
                <a:t/>
              </a:r>
              <a:endParaRPr sz="1300">
                <a:solidFill>
                  <a:srgbClr val="E2E8F0"/>
                </a:solidFill>
                <a:latin typeface="Inter SemiBold"/>
                <a:ea typeface="Inter SemiBold"/>
                <a:cs typeface="Inter SemiBold"/>
                <a:sym typeface="Inter SemiBold"/>
              </a:endParaRPr>
            </a:p>
            <a:p>
              <a:pPr indent="0" lvl="0" marL="0" rtl="0" algn="l">
                <a:spcBef>
                  <a:spcPts val="0"/>
                </a:spcBef>
                <a:spcAft>
                  <a:spcPts val="0"/>
                </a:spcAft>
                <a:buNone/>
              </a:pPr>
              <a:r>
                <a:rPr lang="en" sz="1300" u="sng">
                  <a:solidFill>
                    <a:schemeClr val="hlink"/>
                  </a:solidFill>
                  <a:latin typeface="Inter SemiBold"/>
                  <a:ea typeface="Inter SemiBold"/>
                  <a:cs typeface="Inter SemiBold"/>
                  <a:sym typeface="Inter SemiBold"/>
                  <a:hlinkClick r:id="rId4"/>
                </a:rPr>
                <a:t>FA Academic Advising Form</a:t>
              </a:r>
              <a:endParaRPr sz="1300">
                <a:solidFill>
                  <a:srgbClr val="E2E8F0"/>
                </a:solidFill>
                <a:latin typeface="Inter SemiBold"/>
                <a:ea typeface="Inter SemiBold"/>
                <a:cs typeface="Inter SemiBold"/>
                <a:sym typeface="Inter SemiBold"/>
              </a:endParaRPr>
            </a:p>
            <a:p>
              <a:pPr indent="0" lvl="0" marL="0" rtl="0" algn="l">
                <a:spcBef>
                  <a:spcPts val="0"/>
                </a:spcBef>
                <a:spcAft>
                  <a:spcPts val="0"/>
                </a:spcAft>
                <a:buNone/>
              </a:pPr>
              <a:r>
                <a:t/>
              </a:r>
              <a:endParaRPr sz="1300">
                <a:solidFill>
                  <a:srgbClr val="E2E8F0"/>
                </a:solidFill>
                <a:latin typeface="Inter SemiBold"/>
                <a:ea typeface="Inter SemiBold"/>
                <a:cs typeface="Inter SemiBold"/>
                <a:sym typeface="Inter SemiBold"/>
              </a:endParaRPr>
            </a:p>
            <a:p>
              <a:pPr indent="0" lvl="0" marL="0" rtl="0" algn="l">
                <a:spcBef>
                  <a:spcPts val="0"/>
                </a:spcBef>
                <a:spcAft>
                  <a:spcPts val="0"/>
                </a:spcAft>
                <a:buNone/>
              </a:pPr>
              <a:r>
                <a:rPr lang="en" sz="1300">
                  <a:latin typeface="Inter SemiBold"/>
                  <a:ea typeface="Inter SemiBold"/>
                  <a:cs typeface="Inter SemiBold"/>
                  <a:sym typeface="Inter SemiBold"/>
                </a:rPr>
                <a:t>D</a:t>
              </a:r>
              <a:endParaRPr sz="1300">
                <a:solidFill>
                  <a:srgbClr val="E2E8F0"/>
                </a:solidFill>
                <a:latin typeface="Inter SemiBold"/>
                <a:ea typeface="Inter SemiBold"/>
                <a:cs typeface="Inter SemiBold"/>
                <a:sym typeface="Inter SemiBold"/>
              </a:endParaRPr>
            </a:p>
          </p:txBody>
        </p:sp>
      </p:grpSp>
      <p:grpSp>
        <p:nvGrpSpPr>
          <p:cNvPr id="193" name="Google Shape;193;p22"/>
          <p:cNvGrpSpPr/>
          <p:nvPr/>
        </p:nvGrpSpPr>
        <p:grpSpPr>
          <a:xfrm>
            <a:off x="3867150" y="1524000"/>
            <a:ext cx="1409700" cy="2667000"/>
            <a:chOff x="0" y="0"/>
            <a:chExt cx="1409700" cy="2667000"/>
          </a:xfrm>
        </p:grpSpPr>
        <p:sp>
          <p:nvSpPr>
            <p:cNvPr id="194" name="Google Shape;194;p22"/>
            <p:cNvSpPr/>
            <p:nvPr/>
          </p:nvSpPr>
          <p:spPr>
            <a:xfrm>
              <a:off x="0" y="0"/>
              <a:ext cx="1409700" cy="2667000"/>
            </a:xfrm>
            <a:prstGeom prst="roundRect">
              <a:avLst>
                <a:gd fmla="val 810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5" name="Google Shape;195;p22"/>
            <p:cNvSpPr txBox="1"/>
            <p:nvPr/>
          </p:nvSpPr>
          <p:spPr>
            <a:xfrm>
              <a:off x="0" y="0"/>
              <a:ext cx="1409700" cy="2667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08</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300">
                  <a:solidFill>
                    <a:srgbClr val="E2E8F0"/>
                  </a:solidFill>
                  <a:latin typeface="Inter SemiBold"/>
                  <a:ea typeface="Inter SemiBold"/>
                  <a:cs typeface="Inter SemiBold"/>
                  <a:sym typeface="Inter SemiBold"/>
                </a:rPr>
                <a:t>Empowering Students</a:t>
              </a:r>
              <a:endParaRPr b="0" sz="1300">
                <a:solidFill>
                  <a:srgbClr val="E2E8F0"/>
                </a:solidFill>
                <a:latin typeface="Inter SemiBold"/>
                <a:ea typeface="Inter SemiBold"/>
                <a:cs typeface="Inter SemiBold"/>
                <a:sym typeface="Inter SemiBold"/>
              </a:endParaRPr>
            </a:p>
          </p:txBody>
        </p:sp>
      </p:grpSp>
      <p:grpSp>
        <p:nvGrpSpPr>
          <p:cNvPr id="196" name="Google Shape;196;p22"/>
          <p:cNvGrpSpPr/>
          <p:nvPr/>
        </p:nvGrpSpPr>
        <p:grpSpPr>
          <a:xfrm>
            <a:off x="5419725" y="1524000"/>
            <a:ext cx="1409700" cy="2667000"/>
            <a:chOff x="0" y="0"/>
            <a:chExt cx="1409700" cy="2667000"/>
          </a:xfrm>
        </p:grpSpPr>
        <p:sp>
          <p:nvSpPr>
            <p:cNvPr id="197" name="Google Shape;197;p22"/>
            <p:cNvSpPr/>
            <p:nvPr/>
          </p:nvSpPr>
          <p:spPr>
            <a:xfrm>
              <a:off x="0" y="0"/>
              <a:ext cx="1409700" cy="2667000"/>
            </a:xfrm>
            <a:prstGeom prst="roundRect">
              <a:avLst>
                <a:gd fmla="val 810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98" name="Google Shape;198;p22"/>
            <p:cNvSpPr txBox="1"/>
            <p:nvPr/>
          </p:nvSpPr>
          <p:spPr>
            <a:xfrm>
              <a:off x="0" y="0"/>
              <a:ext cx="1409700" cy="2667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09</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300">
                  <a:solidFill>
                    <a:srgbClr val="E2E8F0"/>
                  </a:solidFill>
                  <a:latin typeface="Inter SemiBold"/>
                  <a:ea typeface="Inter SemiBold"/>
                  <a:cs typeface="Inter SemiBold"/>
                  <a:sym typeface="Inter SemiBold"/>
                </a:rPr>
                <a:t>Naming Academies</a:t>
              </a:r>
              <a:endParaRPr b="0" sz="1300">
                <a:solidFill>
                  <a:srgbClr val="E2E8F0"/>
                </a:solidFill>
                <a:latin typeface="Inter SemiBold"/>
                <a:ea typeface="Inter SemiBold"/>
                <a:cs typeface="Inter SemiBold"/>
                <a:sym typeface="Inter SemiBold"/>
              </a:endParaRPr>
            </a:p>
          </p:txBody>
        </p:sp>
      </p:grpSp>
      <p:grpSp>
        <p:nvGrpSpPr>
          <p:cNvPr id="199" name="Google Shape;199;p22"/>
          <p:cNvGrpSpPr/>
          <p:nvPr/>
        </p:nvGrpSpPr>
        <p:grpSpPr>
          <a:xfrm>
            <a:off x="6972300" y="1524000"/>
            <a:ext cx="1409700" cy="2667000"/>
            <a:chOff x="0" y="0"/>
            <a:chExt cx="1409700" cy="2667000"/>
          </a:xfrm>
        </p:grpSpPr>
        <p:sp>
          <p:nvSpPr>
            <p:cNvPr id="200" name="Google Shape;200;p22"/>
            <p:cNvSpPr/>
            <p:nvPr/>
          </p:nvSpPr>
          <p:spPr>
            <a:xfrm>
              <a:off x="0" y="0"/>
              <a:ext cx="1409700" cy="2667000"/>
            </a:xfrm>
            <a:prstGeom prst="roundRect">
              <a:avLst>
                <a:gd fmla="val 810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1" name="Google Shape;201;p22"/>
            <p:cNvSpPr txBox="1"/>
            <p:nvPr/>
          </p:nvSpPr>
          <p:spPr>
            <a:xfrm>
              <a:off x="0" y="0"/>
              <a:ext cx="1409700" cy="2667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10</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300">
                  <a:solidFill>
                    <a:srgbClr val="E2E8F0"/>
                  </a:solidFill>
                  <a:latin typeface="Inter SemiBold"/>
                  <a:ea typeface="Inter SemiBold"/>
                  <a:cs typeface="Inter SemiBold"/>
                  <a:sym typeface="Inter SemiBold"/>
                </a:rPr>
                <a:t>Launching The Academies of McCracken County</a:t>
              </a:r>
              <a:endParaRPr b="0" sz="1300">
                <a:solidFill>
                  <a:srgbClr val="E2E8F0"/>
                </a:solidFill>
                <a:latin typeface="Inter SemiBold"/>
                <a:ea typeface="Inter SemiBold"/>
                <a:cs typeface="Inter SemiBold"/>
                <a:sym typeface="Inter SemiBold"/>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5" name="Shape 205"/>
        <p:cNvGrpSpPr/>
        <p:nvPr/>
      </p:nvGrpSpPr>
      <p:grpSpPr>
        <a:xfrm>
          <a:off x="0" y="0"/>
          <a:ext cx="0" cy="0"/>
          <a:chOff x="0" y="0"/>
          <a:chExt cx="0" cy="0"/>
        </a:xfrm>
      </p:grpSpPr>
      <p:sp>
        <p:nvSpPr>
          <p:cNvPr id="206" name="Google Shape;206;p23"/>
          <p:cNvSpPr/>
          <p:nvPr/>
        </p:nvSpPr>
        <p:spPr>
          <a:xfrm>
            <a:off x="762000" y="523875"/>
            <a:ext cx="762000" cy="573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nvGrpSpPr>
          <p:cNvPr id="207" name="Google Shape;207;p23"/>
          <p:cNvGrpSpPr/>
          <p:nvPr/>
        </p:nvGrpSpPr>
        <p:grpSpPr>
          <a:xfrm>
            <a:off x="762000" y="714375"/>
            <a:ext cx="7620000" cy="571500"/>
            <a:chOff x="0" y="0"/>
            <a:chExt cx="7620000" cy="571500"/>
          </a:xfrm>
        </p:grpSpPr>
        <p:sp>
          <p:nvSpPr>
            <p:cNvPr id="208" name="Google Shape;208;p23"/>
            <p:cNvSpPr/>
            <p:nvPr/>
          </p:nvSpPr>
          <p:spPr>
            <a:xfrm>
              <a:off x="0" y="0"/>
              <a:ext cx="762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09" name="Google Shape;209;p23"/>
            <p:cNvSpPr txBox="1"/>
            <p:nvPr/>
          </p:nvSpPr>
          <p:spPr>
            <a:xfrm>
              <a:off x="0" y="0"/>
              <a:ext cx="7620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Our Words of Wisdom</a:t>
              </a:r>
              <a:endParaRPr b="1" sz="3200">
                <a:solidFill>
                  <a:srgbClr val="FFFFFF"/>
                </a:solidFill>
                <a:latin typeface="Oswald"/>
                <a:ea typeface="Oswald"/>
                <a:cs typeface="Oswald"/>
                <a:sym typeface="Oswald"/>
              </a:endParaRPr>
            </a:p>
          </p:txBody>
        </p:sp>
      </p:grpSp>
      <p:grpSp>
        <p:nvGrpSpPr>
          <p:cNvPr id="210" name="Google Shape;210;p23"/>
          <p:cNvGrpSpPr/>
          <p:nvPr/>
        </p:nvGrpSpPr>
        <p:grpSpPr>
          <a:xfrm>
            <a:off x="762000" y="1524000"/>
            <a:ext cx="2286000" cy="1238400"/>
            <a:chOff x="0" y="0"/>
            <a:chExt cx="2286000" cy="1238400"/>
          </a:xfrm>
        </p:grpSpPr>
        <p:sp>
          <p:nvSpPr>
            <p:cNvPr id="211" name="Google Shape;211;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2" name="Google Shape;212;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01</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Students First</a:t>
              </a:r>
              <a:endParaRPr b="0" sz="1400">
                <a:solidFill>
                  <a:srgbClr val="E2E8F0"/>
                </a:solidFill>
                <a:latin typeface="Inter SemiBold"/>
                <a:ea typeface="Inter SemiBold"/>
                <a:cs typeface="Inter SemiBold"/>
                <a:sym typeface="Inter SemiBold"/>
              </a:endParaRPr>
            </a:p>
          </p:txBody>
        </p:sp>
      </p:grpSp>
      <p:grpSp>
        <p:nvGrpSpPr>
          <p:cNvPr id="213" name="Google Shape;213;p23"/>
          <p:cNvGrpSpPr/>
          <p:nvPr/>
        </p:nvGrpSpPr>
        <p:grpSpPr>
          <a:xfrm>
            <a:off x="3429000" y="1524000"/>
            <a:ext cx="2286000" cy="1238400"/>
            <a:chOff x="0" y="0"/>
            <a:chExt cx="2286000" cy="1238400"/>
          </a:xfrm>
        </p:grpSpPr>
        <p:sp>
          <p:nvSpPr>
            <p:cNvPr id="214" name="Google Shape;214;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5" name="Google Shape;215;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02</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Continued Engagement</a:t>
              </a:r>
              <a:endParaRPr b="0" sz="1400">
                <a:solidFill>
                  <a:srgbClr val="E2E8F0"/>
                </a:solidFill>
                <a:latin typeface="Inter SemiBold"/>
                <a:ea typeface="Inter SemiBold"/>
                <a:cs typeface="Inter SemiBold"/>
                <a:sym typeface="Inter SemiBold"/>
              </a:endParaRPr>
            </a:p>
          </p:txBody>
        </p:sp>
      </p:grpSp>
      <p:grpSp>
        <p:nvGrpSpPr>
          <p:cNvPr id="216" name="Google Shape;216;p23"/>
          <p:cNvGrpSpPr/>
          <p:nvPr/>
        </p:nvGrpSpPr>
        <p:grpSpPr>
          <a:xfrm>
            <a:off x="6096000" y="1524000"/>
            <a:ext cx="2286000" cy="1238400"/>
            <a:chOff x="0" y="0"/>
            <a:chExt cx="2286000" cy="1238400"/>
          </a:xfrm>
        </p:grpSpPr>
        <p:sp>
          <p:nvSpPr>
            <p:cNvPr id="217" name="Google Shape;217;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8" name="Google Shape;218;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03</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Open &amp; Honest </a:t>
              </a:r>
              <a:r>
                <a:rPr b="0" lang="en" sz="1400" u="sng">
                  <a:solidFill>
                    <a:schemeClr val="hlink"/>
                  </a:solidFill>
                  <a:latin typeface="Inter SemiBold"/>
                  <a:ea typeface="Inter SemiBold"/>
                  <a:cs typeface="Inter SemiBold"/>
                  <a:sym typeface="Inter SemiBold"/>
                  <a:hlinkClick r:id="rId4"/>
                </a:rPr>
                <a:t>Communication</a:t>
              </a:r>
              <a:endParaRPr b="0" sz="1400">
                <a:solidFill>
                  <a:srgbClr val="E2E8F0"/>
                </a:solidFill>
                <a:latin typeface="Inter SemiBold"/>
                <a:ea typeface="Inter SemiBold"/>
                <a:cs typeface="Inter SemiBold"/>
                <a:sym typeface="Inter SemiBold"/>
              </a:endParaRPr>
            </a:p>
          </p:txBody>
        </p:sp>
      </p:grpSp>
      <p:grpSp>
        <p:nvGrpSpPr>
          <p:cNvPr id="219" name="Google Shape;219;p23"/>
          <p:cNvGrpSpPr/>
          <p:nvPr/>
        </p:nvGrpSpPr>
        <p:grpSpPr>
          <a:xfrm>
            <a:off x="762000" y="2952750"/>
            <a:ext cx="2286000" cy="1238400"/>
            <a:chOff x="0" y="0"/>
            <a:chExt cx="2286000" cy="1238400"/>
          </a:xfrm>
        </p:grpSpPr>
        <p:sp>
          <p:nvSpPr>
            <p:cNvPr id="220" name="Google Shape;220;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1" name="Google Shape;221;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04</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Patience</a:t>
              </a:r>
              <a:endParaRPr b="0" sz="1400">
                <a:solidFill>
                  <a:srgbClr val="E2E8F0"/>
                </a:solidFill>
                <a:latin typeface="Inter SemiBold"/>
                <a:ea typeface="Inter SemiBold"/>
                <a:cs typeface="Inter SemiBold"/>
                <a:sym typeface="Inter SemiBold"/>
              </a:endParaRPr>
            </a:p>
          </p:txBody>
        </p:sp>
      </p:grpSp>
      <p:grpSp>
        <p:nvGrpSpPr>
          <p:cNvPr id="222" name="Google Shape;222;p23"/>
          <p:cNvGrpSpPr/>
          <p:nvPr/>
        </p:nvGrpSpPr>
        <p:grpSpPr>
          <a:xfrm>
            <a:off x="3429000" y="2952750"/>
            <a:ext cx="2286000" cy="1238400"/>
            <a:chOff x="0" y="0"/>
            <a:chExt cx="2286000" cy="1238400"/>
          </a:xfrm>
        </p:grpSpPr>
        <p:sp>
          <p:nvSpPr>
            <p:cNvPr id="223" name="Google Shape;223;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4" name="Google Shape;224;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05</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Evaluation</a:t>
              </a:r>
              <a:endParaRPr b="0" sz="1400">
                <a:solidFill>
                  <a:srgbClr val="E2E8F0"/>
                </a:solidFill>
                <a:latin typeface="Inter SemiBold"/>
                <a:ea typeface="Inter SemiBold"/>
                <a:cs typeface="Inter SemiBold"/>
                <a:sym typeface="Inter SemiBold"/>
              </a:endParaRPr>
            </a:p>
          </p:txBody>
        </p:sp>
      </p:grpSp>
      <p:grpSp>
        <p:nvGrpSpPr>
          <p:cNvPr id="225" name="Google Shape;225;p23"/>
          <p:cNvGrpSpPr/>
          <p:nvPr/>
        </p:nvGrpSpPr>
        <p:grpSpPr>
          <a:xfrm>
            <a:off x="6096000" y="2952750"/>
            <a:ext cx="2286000" cy="1238400"/>
            <a:chOff x="0" y="0"/>
            <a:chExt cx="2286000" cy="1238400"/>
          </a:xfrm>
        </p:grpSpPr>
        <p:sp>
          <p:nvSpPr>
            <p:cNvPr id="226" name="Google Shape;226;p23"/>
            <p:cNvSpPr/>
            <p:nvPr/>
          </p:nvSpPr>
          <p:spPr>
            <a:xfrm>
              <a:off x="0" y="0"/>
              <a:ext cx="2286000" cy="1238400"/>
            </a:xfrm>
            <a:prstGeom prst="roundRect">
              <a:avLst>
                <a:gd fmla="val 923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27" name="Google Shape;227;p23"/>
            <p:cNvSpPr txBox="1"/>
            <p:nvPr/>
          </p:nvSpPr>
          <p:spPr>
            <a:xfrm>
              <a:off x="0" y="0"/>
              <a:ext cx="2286000" cy="12384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000">
                  <a:solidFill>
                    <a:srgbClr val="A6192E"/>
                  </a:solidFill>
                  <a:latin typeface="Oswald"/>
                  <a:ea typeface="Oswald"/>
                  <a:cs typeface="Oswald"/>
                  <a:sym typeface="Oswald"/>
                </a:rPr>
                <a:t>06</a:t>
              </a:r>
              <a:endParaRPr b="1" sz="20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Celebrate</a:t>
              </a:r>
              <a:endParaRPr b="0" sz="1400">
                <a:solidFill>
                  <a:srgbClr val="E2E8F0"/>
                </a:solidFill>
                <a:latin typeface="Inter SemiBold"/>
                <a:ea typeface="Inter SemiBold"/>
                <a:cs typeface="Inter SemiBold"/>
                <a:sym typeface="Inter SemiBold"/>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31" name="Shape 231"/>
        <p:cNvGrpSpPr/>
        <p:nvPr/>
      </p:nvGrpSpPr>
      <p:grpSpPr>
        <a:xfrm>
          <a:off x="0" y="0"/>
          <a:ext cx="0" cy="0"/>
          <a:chOff x="0" y="0"/>
          <a:chExt cx="0" cy="0"/>
        </a:xfrm>
      </p:grpSpPr>
      <p:sp>
        <p:nvSpPr>
          <p:cNvPr id="232" name="Google Shape;232;p24"/>
          <p:cNvSpPr txBox="1"/>
          <p:nvPr>
            <p:ph idx="4294967295" type="title"/>
          </p:nvPr>
        </p:nvSpPr>
        <p:spPr>
          <a:xfrm>
            <a:off x="311700" y="513375"/>
            <a:ext cx="8520600" cy="388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820">
                <a:solidFill>
                  <a:schemeClr val="lt1"/>
                </a:solidFill>
                <a:highlight>
                  <a:schemeClr val="dk1"/>
                </a:highlight>
              </a:rPr>
              <a:t>Flipbook and CTE lessons for Freshman Academy </a:t>
            </a:r>
            <a:endParaRPr sz="1820">
              <a:solidFill>
                <a:schemeClr val="lt1"/>
              </a:solidFill>
              <a:highlight>
                <a:schemeClr val="dk1"/>
              </a:highlight>
            </a:endParaRPr>
          </a:p>
          <a:p>
            <a:pPr indent="0" lvl="0" marL="0" rtl="0" algn="l">
              <a:spcBef>
                <a:spcPts val="0"/>
              </a:spcBef>
              <a:spcAft>
                <a:spcPts val="0"/>
              </a:spcAft>
              <a:buSzPts val="990"/>
              <a:buNone/>
            </a:pPr>
            <a:r>
              <a:rPr lang="en" sz="1820" u="sng">
                <a:solidFill>
                  <a:schemeClr val="hlink"/>
                </a:solidFill>
                <a:highlight>
                  <a:schemeClr val="dk1"/>
                </a:highlight>
                <a:hlinkClick r:id="rId3"/>
              </a:rPr>
              <a:t>andrea.heisner@mccracken.kyschools.us</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a:p>
            <a:pPr indent="0" lvl="0" marL="0" rtl="0" algn="l">
              <a:spcBef>
                <a:spcPts val="0"/>
              </a:spcBef>
              <a:spcAft>
                <a:spcPts val="0"/>
              </a:spcAft>
              <a:buSzPts val="990"/>
              <a:buNone/>
            </a:pPr>
            <a:r>
              <a:rPr lang="en" sz="1820">
                <a:solidFill>
                  <a:schemeClr val="lt1"/>
                </a:solidFill>
                <a:highlight>
                  <a:schemeClr val="dk1"/>
                </a:highlight>
              </a:rPr>
              <a:t>Executive Principal</a:t>
            </a:r>
            <a:endParaRPr sz="1820">
              <a:solidFill>
                <a:schemeClr val="lt1"/>
              </a:solidFill>
              <a:highlight>
                <a:schemeClr val="dk1"/>
              </a:highlight>
            </a:endParaRPr>
          </a:p>
          <a:p>
            <a:pPr indent="0" lvl="0" marL="0" rtl="0" algn="l">
              <a:spcBef>
                <a:spcPts val="0"/>
              </a:spcBef>
              <a:spcAft>
                <a:spcPts val="0"/>
              </a:spcAft>
              <a:buSzPts val="990"/>
              <a:buNone/>
            </a:pPr>
            <a:r>
              <a:rPr lang="en" sz="1820" u="sng">
                <a:solidFill>
                  <a:schemeClr val="hlink"/>
                </a:solidFill>
                <a:highlight>
                  <a:schemeClr val="dk1"/>
                </a:highlight>
                <a:hlinkClick r:id="rId4"/>
              </a:rPr>
              <a:t>jonathan.smith@mccracken.kyschools.us</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a:p>
            <a:pPr indent="0" lvl="0" marL="0" rtl="0" algn="l">
              <a:spcBef>
                <a:spcPts val="0"/>
              </a:spcBef>
              <a:spcAft>
                <a:spcPts val="0"/>
              </a:spcAft>
              <a:buSzPts val="990"/>
              <a:buNone/>
            </a:pPr>
            <a:r>
              <a:rPr lang="en" sz="1820">
                <a:solidFill>
                  <a:schemeClr val="lt1"/>
                </a:solidFill>
                <a:highlight>
                  <a:schemeClr val="dk1"/>
                </a:highlight>
              </a:rPr>
              <a:t>Academy Coach</a:t>
            </a:r>
            <a:endParaRPr sz="1820">
              <a:solidFill>
                <a:schemeClr val="lt1"/>
              </a:solidFill>
              <a:highlight>
                <a:schemeClr val="dk1"/>
              </a:highlight>
            </a:endParaRPr>
          </a:p>
          <a:p>
            <a:pPr indent="0" lvl="0" marL="0" rtl="0" algn="l">
              <a:spcBef>
                <a:spcPts val="0"/>
              </a:spcBef>
              <a:spcAft>
                <a:spcPts val="0"/>
              </a:spcAft>
              <a:buSzPts val="990"/>
              <a:buNone/>
            </a:pPr>
            <a:r>
              <a:rPr lang="en" sz="1820" u="sng">
                <a:solidFill>
                  <a:schemeClr val="hlink"/>
                </a:solidFill>
                <a:highlight>
                  <a:schemeClr val="dk1"/>
                </a:highlight>
                <a:hlinkClick r:id="rId5"/>
              </a:rPr>
              <a:t>miranda.hunt@mccracken.kyschools.us</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a:p>
            <a:pPr indent="0" lvl="0" marL="0" rtl="0" algn="l">
              <a:spcBef>
                <a:spcPts val="0"/>
              </a:spcBef>
              <a:spcAft>
                <a:spcPts val="0"/>
              </a:spcAft>
              <a:buSzPts val="990"/>
              <a:buNone/>
            </a:pPr>
            <a:r>
              <a:rPr lang="en" sz="1820">
                <a:solidFill>
                  <a:schemeClr val="lt1"/>
                </a:solidFill>
                <a:highlight>
                  <a:schemeClr val="dk1"/>
                </a:highlight>
              </a:rPr>
              <a:t>College and Career Coach</a:t>
            </a:r>
            <a:endParaRPr sz="1820">
              <a:solidFill>
                <a:schemeClr val="lt1"/>
              </a:solidFill>
              <a:highlight>
                <a:schemeClr val="dk1"/>
              </a:highlight>
            </a:endParaRPr>
          </a:p>
          <a:p>
            <a:pPr indent="0" lvl="0" marL="0" rtl="0" algn="l">
              <a:spcBef>
                <a:spcPts val="0"/>
              </a:spcBef>
              <a:spcAft>
                <a:spcPts val="0"/>
              </a:spcAft>
              <a:buSzPts val="990"/>
              <a:buNone/>
            </a:pPr>
            <a:r>
              <a:rPr lang="en" sz="1820" u="sng">
                <a:solidFill>
                  <a:schemeClr val="hlink"/>
                </a:solidFill>
                <a:highlight>
                  <a:schemeClr val="dk1"/>
                </a:highlight>
                <a:hlinkClick r:id="rId6"/>
              </a:rPr>
              <a:t>lisa.stephenson@mccracken.kyschools.us</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a:p>
            <a:pPr indent="0" lvl="0" marL="0" rtl="0" algn="l">
              <a:spcBef>
                <a:spcPts val="0"/>
              </a:spcBef>
              <a:spcAft>
                <a:spcPts val="0"/>
              </a:spcAft>
              <a:buSzPts val="990"/>
              <a:buNone/>
            </a:pPr>
            <a:r>
              <a:t/>
            </a:r>
            <a:endParaRPr sz="1820">
              <a:solidFill>
                <a:schemeClr val="lt1"/>
              </a:solidFill>
              <a:highlight>
                <a:schemeClr val="dk1"/>
              </a:highlight>
            </a:endParaRPr>
          </a:p>
        </p:txBody>
      </p:sp>
      <p:sp>
        <p:nvSpPr>
          <p:cNvPr id="233" name="Google Shape;233;p24"/>
          <p:cNvSpPr txBox="1"/>
          <p:nvPr/>
        </p:nvSpPr>
        <p:spPr>
          <a:xfrm>
            <a:off x="1606875" y="3543950"/>
            <a:ext cx="5583900" cy="97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4"/>
          <p:cNvSpPr/>
          <p:nvPr/>
        </p:nvSpPr>
        <p:spPr>
          <a:xfrm>
            <a:off x="762000" y="714375"/>
            <a:ext cx="762000" cy="573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 name="Google Shape;65;p14"/>
          <p:cNvSpPr txBox="1"/>
          <p:nvPr/>
        </p:nvSpPr>
        <p:spPr>
          <a:xfrm>
            <a:off x="762000" y="904875"/>
            <a:ext cx="7620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Today’s Goals Are to Share …</a:t>
            </a:r>
            <a:endParaRPr b="1" sz="3200">
              <a:solidFill>
                <a:srgbClr val="FFFFFF"/>
              </a:solidFill>
              <a:latin typeface="Oswald"/>
              <a:ea typeface="Oswald"/>
              <a:cs typeface="Oswald"/>
              <a:sym typeface="Oswald"/>
            </a:endParaRPr>
          </a:p>
        </p:txBody>
      </p:sp>
      <p:grpSp>
        <p:nvGrpSpPr>
          <p:cNvPr id="66" name="Google Shape;66;p14"/>
          <p:cNvGrpSpPr/>
          <p:nvPr/>
        </p:nvGrpSpPr>
        <p:grpSpPr>
          <a:xfrm>
            <a:off x="762000" y="1809750"/>
            <a:ext cx="1762200" cy="2381400"/>
            <a:chOff x="0" y="0"/>
            <a:chExt cx="1762200" cy="2381400"/>
          </a:xfrm>
        </p:grpSpPr>
        <p:sp>
          <p:nvSpPr>
            <p:cNvPr id="67" name="Google Shape;67;p14"/>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8" name="Google Shape;68;p14"/>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01</a:t>
              </a:r>
              <a:endParaRPr>
                <a:solidFill>
                  <a:srgbClr val="FFFFFF"/>
                </a:solidFill>
                <a:latin typeface="Inter"/>
                <a:ea typeface="Inter"/>
                <a:cs typeface="Inter"/>
                <a:sym typeface="Inter"/>
              </a:endParaRPr>
            </a:p>
            <a:p>
              <a:pPr indent="0" lvl="0" marL="0" rtl="0" algn="l">
                <a:spcBef>
                  <a:spcPts val="0"/>
                </a:spcBef>
                <a:spcAft>
                  <a:spcPts val="0"/>
                </a:spcAft>
                <a:buNone/>
              </a:pPr>
              <a:r>
                <a:rPr b="0" lang="en" sz="1500">
                  <a:solidFill>
                    <a:srgbClr val="E2E8F0"/>
                  </a:solidFill>
                  <a:latin typeface="Inter SemiBold"/>
                  <a:ea typeface="Inter SemiBold"/>
                  <a:cs typeface="Inter SemiBold"/>
                  <a:sym typeface="Inter SemiBold"/>
                </a:rPr>
                <a:t>Our </a:t>
              </a:r>
              <a:r>
                <a:rPr lang="en" sz="1500">
                  <a:solidFill>
                    <a:srgbClr val="E2E8F0"/>
                  </a:solidFill>
                  <a:latin typeface="Inter SemiBold"/>
                  <a:ea typeface="Inter SemiBold"/>
                  <a:cs typeface="Inter SemiBold"/>
                  <a:sym typeface="Inter SemiBold"/>
                </a:rPr>
                <a:t>j</a:t>
              </a:r>
              <a:r>
                <a:rPr b="0" lang="en" sz="1500">
                  <a:solidFill>
                    <a:srgbClr val="E2E8F0"/>
                  </a:solidFill>
                  <a:latin typeface="Inter SemiBold"/>
                  <a:ea typeface="Inter SemiBold"/>
                  <a:cs typeface="Inter SemiBold"/>
                  <a:sym typeface="Inter SemiBold"/>
                </a:rPr>
                <a:t>ourney</a:t>
              </a:r>
              <a:endParaRPr b="0" sz="1500">
                <a:solidFill>
                  <a:srgbClr val="E2E8F0"/>
                </a:solidFill>
                <a:latin typeface="Inter SemiBold"/>
                <a:ea typeface="Inter SemiBold"/>
                <a:cs typeface="Inter SemiBold"/>
                <a:sym typeface="Inter SemiBold"/>
              </a:endParaRPr>
            </a:p>
          </p:txBody>
        </p:sp>
      </p:grpSp>
      <p:grpSp>
        <p:nvGrpSpPr>
          <p:cNvPr id="69" name="Google Shape;69;p14"/>
          <p:cNvGrpSpPr/>
          <p:nvPr/>
        </p:nvGrpSpPr>
        <p:grpSpPr>
          <a:xfrm>
            <a:off x="2714625" y="1809750"/>
            <a:ext cx="1762200" cy="2381400"/>
            <a:chOff x="0" y="0"/>
            <a:chExt cx="1762200" cy="2381400"/>
          </a:xfrm>
        </p:grpSpPr>
        <p:sp>
          <p:nvSpPr>
            <p:cNvPr id="70" name="Google Shape;70;p14"/>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1" name="Google Shape;71;p14"/>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02</a:t>
              </a:r>
              <a:endParaRPr>
                <a:solidFill>
                  <a:srgbClr val="FFFFFF"/>
                </a:solidFill>
                <a:latin typeface="Inter"/>
                <a:ea typeface="Inter"/>
                <a:cs typeface="Inter"/>
                <a:sym typeface="Inter"/>
              </a:endParaRPr>
            </a:p>
            <a:p>
              <a:pPr indent="0" lvl="0" marL="0" rtl="0" algn="l">
                <a:spcBef>
                  <a:spcPts val="0"/>
                </a:spcBef>
                <a:spcAft>
                  <a:spcPts val="0"/>
                </a:spcAft>
                <a:buNone/>
              </a:pPr>
              <a:r>
                <a:rPr b="0" lang="en" sz="1500">
                  <a:solidFill>
                    <a:srgbClr val="E2E8F0"/>
                  </a:solidFill>
                  <a:latin typeface="Inter SemiBold"/>
                  <a:ea typeface="Inter SemiBold"/>
                  <a:cs typeface="Inter SemiBold"/>
                  <a:sym typeface="Inter SemiBold"/>
                </a:rPr>
                <a:t>Opportunities and challenges</a:t>
              </a:r>
              <a:endParaRPr b="0" sz="1500">
                <a:solidFill>
                  <a:srgbClr val="E2E8F0"/>
                </a:solidFill>
                <a:latin typeface="Inter SemiBold"/>
                <a:ea typeface="Inter SemiBold"/>
                <a:cs typeface="Inter SemiBold"/>
                <a:sym typeface="Inter SemiBold"/>
              </a:endParaRPr>
            </a:p>
          </p:txBody>
        </p:sp>
      </p:grpSp>
      <p:grpSp>
        <p:nvGrpSpPr>
          <p:cNvPr id="72" name="Google Shape;72;p14"/>
          <p:cNvGrpSpPr/>
          <p:nvPr/>
        </p:nvGrpSpPr>
        <p:grpSpPr>
          <a:xfrm>
            <a:off x="4667250" y="1809750"/>
            <a:ext cx="1762200" cy="2381400"/>
            <a:chOff x="0" y="0"/>
            <a:chExt cx="1762200" cy="2381400"/>
          </a:xfrm>
        </p:grpSpPr>
        <p:sp>
          <p:nvSpPr>
            <p:cNvPr id="73" name="Google Shape;73;p14"/>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4" name="Google Shape;74;p14"/>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03</a:t>
              </a:r>
              <a:endParaRPr>
                <a:solidFill>
                  <a:srgbClr val="FFFFFF"/>
                </a:solidFill>
                <a:latin typeface="Inter"/>
                <a:ea typeface="Inter"/>
                <a:cs typeface="Inter"/>
                <a:sym typeface="Inter"/>
              </a:endParaRPr>
            </a:p>
            <a:p>
              <a:pPr indent="0" lvl="0" marL="0" rtl="0" algn="l">
                <a:spcBef>
                  <a:spcPts val="0"/>
                </a:spcBef>
                <a:spcAft>
                  <a:spcPts val="0"/>
                </a:spcAft>
                <a:buNone/>
              </a:pPr>
              <a:r>
                <a:rPr b="0" lang="en" sz="1500">
                  <a:solidFill>
                    <a:srgbClr val="E2E8F0"/>
                  </a:solidFill>
                  <a:latin typeface="Inter SemiBold"/>
                  <a:ea typeface="Inter SemiBold"/>
                  <a:cs typeface="Inter SemiBold"/>
                  <a:sym typeface="Inter SemiBold"/>
                </a:rPr>
                <a:t>Stakeholder activities and engagement</a:t>
              </a:r>
              <a:endParaRPr b="0" sz="1500">
                <a:solidFill>
                  <a:srgbClr val="E2E8F0"/>
                </a:solidFill>
                <a:latin typeface="Inter SemiBold"/>
                <a:ea typeface="Inter SemiBold"/>
                <a:cs typeface="Inter SemiBold"/>
                <a:sym typeface="Inter SemiBold"/>
              </a:endParaRPr>
            </a:p>
          </p:txBody>
        </p:sp>
      </p:grpSp>
      <p:grpSp>
        <p:nvGrpSpPr>
          <p:cNvPr id="75" name="Google Shape;75;p14"/>
          <p:cNvGrpSpPr/>
          <p:nvPr/>
        </p:nvGrpSpPr>
        <p:grpSpPr>
          <a:xfrm>
            <a:off x="6619875" y="1809750"/>
            <a:ext cx="1762200" cy="2381400"/>
            <a:chOff x="0" y="0"/>
            <a:chExt cx="1762200" cy="2381400"/>
          </a:xfrm>
        </p:grpSpPr>
        <p:sp>
          <p:nvSpPr>
            <p:cNvPr id="76" name="Google Shape;76;p14"/>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77" name="Google Shape;77;p14"/>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04</a:t>
              </a:r>
              <a:endParaRPr>
                <a:solidFill>
                  <a:srgbClr val="FFFFFF"/>
                </a:solidFill>
                <a:latin typeface="Inter"/>
                <a:ea typeface="Inter"/>
                <a:cs typeface="Inter"/>
                <a:sym typeface="Inter"/>
              </a:endParaRPr>
            </a:p>
            <a:p>
              <a:pPr indent="0" lvl="0" marL="0" rtl="0" algn="l">
                <a:spcBef>
                  <a:spcPts val="0"/>
                </a:spcBef>
                <a:spcAft>
                  <a:spcPts val="0"/>
                </a:spcAft>
                <a:buNone/>
              </a:pPr>
              <a:r>
                <a:rPr b="0" lang="en" sz="1500">
                  <a:solidFill>
                    <a:srgbClr val="E2E8F0"/>
                  </a:solidFill>
                  <a:latin typeface="Inter SemiBold"/>
                  <a:ea typeface="Inter SemiBold"/>
                  <a:cs typeface="Inter SemiBold"/>
                  <a:sym typeface="Inter SemiBold"/>
                </a:rPr>
                <a:t>Our current status</a:t>
              </a:r>
              <a:endParaRPr b="0" sz="1500">
                <a:solidFill>
                  <a:srgbClr val="E2E8F0"/>
                </a:solidFill>
                <a:latin typeface="Inter SemiBold"/>
                <a:ea typeface="Inter SemiBold"/>
                <a:cs typeface="Inter SemiBold"/>
                <a:sym typeface="Inter SemiBold"/>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5"/>
          <p:cNvSpPr/>
          <p:nvPr/>
        </p:nvSpPr>
        <p:spPr>
          <a:xfrm>
            <a:off x="762000" y="714375"/>
            <a:ext cx="762000" cy="573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3" name="Google Shape;83;p15"/>
          <p:cNvSpPr txBox="1"/>
          <p:nvPr/>
        </p:nvSpPr>
        <p:spPr>
          <a:xfrm>
            <a:off x="762000" y="904875"/>
            <a:ext cx="762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Our Journey</a:t>
            </a:r>
            <a:endParaRPr b="1" sz="3200">
              <a:solidFill>
                <a:srgbClr val="FFFFFF"/>
              </a:solidFill>
              <a:latin typeface="Oswald"/>
              <a:ea typeface="Oswald"/>
              <a:cs typeface="Oswald"/>
              <a:sym typeface="Oswald"/>
            </a:endParaRPr>
          </a:p>
        </p:txBody>
      </p:sp>
      <p:grpSp>
        <p:nvGrpSpPr>
          <p:cNvPr id="84" name="Google Shape;84;p15"/>
          <p:cNvGrpSpPr/>
          <p:nvPr/>
        </p:nvGrpSpPr>
        <p:grpSpPr>
          <a:xfrm>
            <a:off x="762000" y="1809750"/>
            <a:ext cx="2343300" cy="2381400"/>
            <a:chOff x="0" y="0"/>
            <a:chExt cx="2343300" cy="2381400"/>
          </a:xfrm>
        </p:grpSpPr>
        <p:sp>
          <p:nvSpPr>
            <p:cNvPr id="85" name="Google Shape;85;p15"/>
            <p:cNvSpPr/>
            <p:nvPr/>
          </p:nvSpPr>
          <p:spPr>
            <a:xfrm>
              <a:off x="0" y="0"/>
              <a:ext cx="2343300" cy="2381400"/>
            </a:xfrm>
            <a:prstGeom prst="roundRect">
              <a:avLst>
                <a:gd fmla="val 487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6" name="Google Shape;86;p15"/>
            <p:cNvSpPr txBox="1"/>
            <p:nvPr/>
          </p:nvSpPr>
          <p:spPr>
            <a:xfrm>
              <a:off x="0" y="0"/>
              <a:ext cx="23433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01</a:t>
              </a:r>
              <a:endParaRPr b="1" sz="3200">
                <a:solidFill>
                  <a:srgbClr val="A6192E"/>
                </a:solidFill>
                <a:latin typeface="Oswald"/>
                <a:ea typeface="Oswald"/>
                <a:cs typeface="Oswald"/>
                <a:sym typeface="Oswald"/>
              </a:endParaRPr>
            </a:p>
            <a:p>
              <a:pPr indent="0" lvl="0" marL="0" rtl="0" algn="l">
                <a:spcBef>
                  <a:spcPts val="1125"/>
                </a:spcBef>
                <a:spcAft>
                  <a:spcPts val="0"/>
                </a:spcAft>
                <a:buNone/>
              </a:pPr>
              <a:r>
                <a:rPr b="0" lang="en" sz="1600">
                  <a:solidFill>
                    <a:srgbClr val="E2E8F0"/>
                  </a:solidFill>
                  <a:latin typeface="Inter SemiBold"/>
                  <a:ea typeface="Inter SemiBold"/>
                  <a:cs typeface="Inter SemiBold"/>
                  <a:sym typeface="Inter SemiBold"/>
                </a:rPr>
                <a:t>Why fix it if not broken?</a:t>
              </a:r>
              <a:endParaRPr b="0" sz="1600">
                <a:solidFill>
                  <a:srgbClr val="E2E8F0"/>
                </a:solidFill>
                <a:latin typeface="Inter SemiBold"/>
                <a:ea typeface="Inter SemiBold"/>
                <a:cs typeface="Inter SemiBold"/>
                <a:sym typeface="Inter SemiBold"/>
              </a:endParaRPr>
            </a:p>
          </p:txBody>
        </p:sp>
      </p:grpSp>
      <p:grpSp>
        <p:nvGrpSpPr>
          <p:cNvPr id="87" name="Google Shape;87;p15"/>
          <p:cNvGrpSpPr/>
          <p:nvPr/>
        </p:nvGrpSpPr>
        <p:grpSpPr>
          <a:xfrm>
            <a:off x="3390900" y="1809750"/>
            <a:ext cx="2343300" cy="2381400"/>
            <a:chOff x="0" y="0"/>
            <a:chExt cx="2343300" cy="2381400"/>
          </a:xfrm>
        </p:grpSpPr>
        <p:sp>
          <p:nvSpPr>
            <p:cNvPr id="88" name="Google Shape;88;p15"/>
            <p:cNvSpPr/>
            <p:nvPr/>
          </p:nvSpPr>
          <p:spPr>
            <a:xfrm>
              <a:off x="0" y="0"/>
              <a:ext cx="2343300" cy="2381400"/>
            </a:xfrm>
            <a:prstGeom prst="roundRect">
              <a:avLst>
                <a:gd fmla="val 487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89" name="Google Shape;89;p15"/>
            <p:cNvSpPr txBox="1"/>
            <p:nvPr/>
          </p:nvSpPr>
          <p:spPr>
            <a:xfrm>
              <a:off x="0" y="0"/>
              <a:ext cx="23433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02</a:t>
              </a:r>
              <a:endParaRPr b="1" sz="3200">
                <a:solidFill>
                  <a:srgbClr val="A6192E"/>
                </a:solidFill>
                <a:latin typeface="Oswald"/>
                <a:ea typeface="Oswald"/>
                <a:cs typeface="Oswald"/>
                <a:sym typeface="Oswald"/>
              </a:endParaRPr>
            </a:p>
            <a:p>
              <a:pPr indent="0" lvl="0" marL="0" rtl="0" algn="l">
                <a:spcBef>
                  <a:spcPts val="1125"/>
                </a:spcBef>
                <a:spcAft>
                  <a:spcPts val="0"/>
                </a:spcAft>
                <a:buNone/>
              </a:pPr>
              <a:r>
                <a:rPr b="0" lang="en" sz="1600">
                  <a:solidFill>
                    <a:srgbClr val="E2E8F0"/>
                  </a:solidFill>
                  <a:latin typeface="Inter SemiBold"/>
                  <a:ea typeface="Inter SemiBold"/>
                  <a:cs typeface="Inter SemiBold"/>
                  <a:sym typeface="Inter SemiBold"/>
                </a:rPr>
                <a:t>Were we meeting the needs of </a:t>
              </a:r>
              <a:r>
                <a:rPr b="0" i="1" lang="en" sz="1600">
                  <a:solidFill>
                    <a:srgbClr val="E2E8F0"/>
                  </a:solidFill>
                  <a:latin typeface="Inter SemiBold"/>
                  <a:ea typeface="Inter SemiBold"/>
                  <a:cs typeface="Inter SemiBold"/>
                  <a:sym typeface="Inter SemiBold"/>
                </a:rPr>
                <a:t>all</a:t>
              </a:r>
              <a:r>
                <a:rPr b="0" lang="en" sz="1600">
                  <a:solidFill>
                    <a:srgbClr val="E2E8F0"/>
                  </a:solidFill>
                  <a:latin typeface="Inter SemiBold"/>
                  <a:ea typeface="Inter SemiBold"/>
                  <a:cs typeface="Inter SemiBold"/>
                  <a:sym typeface="Inter SemiBold"/>
                </a:rPr>
                <a:t> students?</a:t>
              </a:r>
              <a:endParaRPr b="0" sz="1600">
                <a:solidFill>
                  <a:srgbClr val="E2E8F0"/>
                </a:solidFill>
                <a:latin typeface="Inter SemiBold"/>
                <a:ea typeface="Inter SemiBold"/>
                <a:cs typeface="Inter SemiBold"/>
                <a:sym typeface="Inter SemiBold"/>
              </a:endParaRPr>
            </a:p>
          </p:txBody>
        </p:sp>
      </p:grpSp>
      <p:grpSp>
        <p:nvGrpSpPr>
          <p:cNvPr id="90" name="Google Shape;90;p15"/>
          <p:cNvGrpSpPr/>
          <p:nvPr/>
        </p:nvGrpSpPr>
        <p:grpSpPr>
          <a:xfrm>
            <a:off x="6019800" y="1809750"/>
            <a:ext cx="2343300" cy="2381400"/>
            <a:chOff x="0" y="0"/>
            <a:chExt cx="2343300" cy="2381400"/>
          </a:xfrm>
        </p:grpSpPr>
        <p:sp>
          <p:nvSpPr>
            <p:cNvPr id="91" name="Google Shape;91;p15"/>
            <p:cNvSpPr/>
            <p:nvPr/>
          </p:nvSpPr>
          <p:spPr>
            <a:xfrm>
              <a:off x="0" y="0"/>
              <a:ext cx="2343300" cy="2381400"/>
            </a:xfrm>
            <a:prstGeom prst="roundRect">
              <a:avLst>
                <a:gd fmla="val 487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92" name="Google Shape;92;p15"/>
            <p:cNvSpPr txBox="1"/>
            <p:nvPr/>
          </p:nvSpPr>
          <p:spPr>
            <a:xfrm>
              <a:off x="0" y="0"/>
              <a:ext cx="23433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03</a:t>
              </a:r>
              <a:endParaRPr b="1" sz="3200">
                <a:solidFill>
                  <a:srgbClr val="A6192E"/>
                </a:solidFill>
                <a:latin typeface="Oswald"/>
                <a:ea typeface="Oswald"/>
                <a:cs typeface="Oswald"/>
                <a:sym typeface="Oswald"/>
              </a:endParaRPr>
            </a:p>
            <a:p>
              <a:pPr indent="0" lvl="0" marL="0" rtl="0" algn="l">
                <a:spcBef>
                  <a:spcPts val="1125"/>
                </a:spcBef>
                <a:spcAft>
                  <a:spcPts val="0"/>
                </a:spcAft>
                <a:buNone/>
              </a:pPr>
              <a:r>
                <a:rPr b="0" lang="en" sz="1600">
                  <a:solidFill>
                    <a:srgbClr val="E2E8F0"/>
                  </a:solidFill>
                  <a:latin typeface="Inter SemiBold"/>
                  <a:ea typeface="Inter SemiBold"/>
                  <a:cs typeface="Inter SemiBold"/>
                  <a:sym typeface="Inter SemiBold"/>
                </a:rPr>
                <a:t>What would be initial changes?</a:t>
              </a:r>
              <a:endParaRPr b="0" sz="1600">
                <a:solidFill>
                  <a:srgbClr val="E2E8F0"/>
                </a:solidFill>
                <a:latin typeface="Inter SemiBold"/>
                <a:ea typeface="Inter SemiBold"/>
                <a:cs typeface="Inter SemiBold"/>
                <a:sym typeface="Inter SemiBold"/>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
        <p:nvSpPr>
          <p:cNvPr id="97" name="Google Shape;97;p16"/>
          <p:cNvSpPr/>
          <p:nvPr/>
        </p:nvSpPr>
        <p:spPr>
          <a:xfrm>
            <a:off x="762000" y="714375"/>
            <a:ext cx="762000" cy="573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nvGrpSpPr>
          <p:cNvPr id="98" name="Google Shape;98;p16"/>
          <p:cNvGrpSpPr/>
          <p:nvPr/>
        </p:nvGrpSpPr>
        <p:grpSpPr>
          <a:xfrm>
            <a:off x="762000" y="904875"/>
            <a:ext cx="7620000" cy="571500"/>
            <a:chOff x="0" y="0"/>
            <a:chExt cx="7620000" cy="571500"/>
          </a:xfrm>
        </p:grpSpPr>
        <p:sp>
          <p:nvSpPr>
            <p:cNvPr id="99" name="Google Shape;99;p16"/>
            <p:cNvSpPr/>
            <p:nvPr/>
          </p:nvSpPr>
          <p:spPr>
            <a:xfrm>
              <a:off x="0" y="0"/>
              <a:ext cx="762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0" name="Google Shape;100;p16"/>
            <p:cNvSpPr txBox="1"/>
            <p:nvPr/>
          </p:nvSpPr>
          <p:spPr>
            <a:xfrm>
              <a:off x="0" y="0"/>
              <a:ext cx="7620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Phase 1</a:t>
              </a:r>
              <a:endParaRPr b="1" sz="3200">
                <a:solidFill>
                  <a:srgbClr val="FFFFFF"/>
                </a:solidFill>
                <a:latin typeface="Oswald"/>
                <a:ea typeface="Oswald"/>
                <a:cs typeface="Oswald"/>
                <a:sym typeface="Oswald"/>
              </a:endParaRPr>
            </a:p>
          </p:txBody>
        </p:sp>
      </p:grpSp>
      <p:grpSp>
        <p:nvGrpSpPr>
          <p:cNvPr id="101" name="Google Shape;101;p16"/>
          <p:cNvGrpSpPr/>
          <p:nvPr/>
        </p:nvGrpSpPr>
        <p:grpSpPr>
          <a:xfrm>
            <a:off x="762000" y="1809750"/>
            <a:ext cx="1762200" cy="2381400"/>
            <a:chOff x="0" y="0"/>
            <a:chExt cx="1762200" cy="2381400"/>
          </a:xfrm>
        </p:grpSpPr>
        <p:sp>
          <p:nvSpPr>
            <p:cNvPr id="102" name="Google Shape;102;p16"/>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3" name="Google Shape;103;p16"/>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01</a:t>
              </a:r>
              <a:endParaRPr b="1" sz="3200">
                <a:solidFill>
                  <a:srgbClr val="A6192E"/>
                </a:solidFill>
                <a:latin typeface="Oswald"/>
                <a:ea typeface="Oswald"/>
                <a:cs typeface="Oswald"/>
                <a:sym typeface="Oswald"/>
              </a:endParaRPr>
            </a:p>
            <a:p>
              <a:pPr indent="0" lvl="0" marL="0" rtl="0" algn="l">
                <a:spcBef>
                  <a:spcPts val="900"/>
                </a:spcBef>
                <a:spcAft>
                  <a:spcPts val="0"/>
                </a:spcAft>
                <a:buNone/>
              </a:pPr>
              <a:r>
                <a:rPr b="0" lang="en" sz="1500">
                  <a:solidFill>
                    <a:srgbClr val="E2E8F0"/>
                  </a:solidFill>
                  <a:latin typeface="Inter SemiBold"/>
                  <a:ea typeface="Inter SemiBold"/>
                  <a:cs typeface="Inter SemiBold"/>
                  <a:sym typeface="Inter SemiBold"/>
                </a:rPr>
                <a:t>Changes in </a:t>
              </a:r>
              <a:r>
                <a:rPr lang="en" sz="1500">
                  <a:solidFill>
                    <a:srgbClr val="E2E8F0"/>
                  </a:solidFill>
                  <a:latin typeface="Inter SemiBold"/>
                  <a:ea typeface="Inter SemiBold"/>
                  <a:cs typeface="Inter SemiBold"/>
                  <a:sym typeface="Inter SemiBold"/>
                </a:rPr>
                <a:t>L</a:t>
              </a:r>
              <a:r>
                <a:rPr b="0" lang="en" sz="1500">
                  <a:solidFill>
                    <a:srgbClr val="E2E8F0"/>
                  </a:solidFill>
                  <a:latin typeface="Inter SemiBold"/>
                  <a:ea typeface="Inter SemiBold"/>
                  <a:cs typeface="Inter SemiBold"/>
                  <a:sym typeface="Inter SemiBold"/>
                </a:rPr>
                <a:t>eadership</a:t>
              </a:r>
              <a:endParaRPr b="0" sz="1500">
                <a:solidFill>
                  <a:srgbClr val="E2E8F0"/>
                </a:solidFill>
                <a:latin typeface="Inter SemiBold"/>
                <a:ea typeface="Inter SemiBold"/>
                <a:cs typeface="Inter SemiBold"/>
                <a:sym typeface="Inter SemiBold"/>
              </a:endParaRPr>
            </a:p>
          </p:txBody>
        </p:sp>
      </p:grpSp>
      <p:grpSp>
        <p:nvGrpSpPr>
          <p:cNvPr id="104" name="Google Shape;104;p16"/>
          <p:cNvGrpSpPr/>
          <p:nvPr/>
        </p:nvGrpSpPr>
        <p:grpSpPr>
          <a:xfrm>
            <a:off x="2714625" y="1809750"/>
            <a:ext cx="1762200" cy="2381400"/>
            <a:chOff x="0" y="0"/>
            <a:chExt cx="1762200" cy="2381400"/>
          </a:xfrm>
        </p:grpSpPr>
        <p:sp>
          <p:nvSpPr>
            <p:cNvPr id="105" name="Google Shape;105;p16"/>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6" name="Google Shape;106;p16"/>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02</a:t>
              </a:r>
              <a:endParaRPr b="1" sz="3200">
                <a:solidFill>
                  <a:srgbClr val="A6192E"/>
                </a:solidFill>
                <a:latin typeface="Oswald"/>
                <a:ea typeface="Oswald"/>
                <a:cs typeface="Oswald"/>
                <a:sym typeface="Oswald"/>
              </a:endParaRPr>
            </a:p>
            <a:p>
              <a:pPr indent="0" lvl="0" marL="0" rtl="0" algn="l">
                <a:spcBef>
                  <a:spcPts val="900"/>
                </a:spcBef>
                <a:spcAft>
                  <a:spcPts val="0"/>
                </a:spcAft>
                <a:buNone/>
              </a:pPr>
              <a:r>
                <a:rPr b="0" lang="en" sz="1500">
                  <a:solidFill>
                    <a:srgbClr val="E2E8F0"/>
                  </a:solidFill>
                  <a:latin typeface="Inter SemiBold"/>
                  <a:ea typeface="Inter SemiBold"/>
                  <a:cs typeface="Inter SemiBold"/>
                  <a:sym typeface="Inter SemiBold"/>
                </a:rPr>
                <a:t>Prichard Grant</a:t>
              </a:r>
              <a:endParaRPr b="0" sz="1500">
                <a:solidFill>
                  <a:srgbClr val="E2E8F0"/>
                </a:solidFill>
                <a:latin typeface="Inter SemiBold"/>
                <a:ea typeface="Inter SemiBold"/>
                <a:cs typeface="Inter SemiBold"/>
                <a:sym typeface="Inter SemiBold"/>
              </a:endParaRPr>
            </a:p>
          </p:txBody>
        </p:sp>
      </p:grpSp>
      <p:grpSp>
        <p:nvGrpSpPr>
          <p:cNvPr id="107" name="Google Shape;107;p16"/>
          <p:cNvGrpSpPr/>
          <p:nvPr/>
        </p:nvGrpSpPr>
        <p:grpSpPr>
          <a:xfrm>
            <a:off x="4667250" y="1809750"/>
            <a:ext cx="1762200" cy="2381400"/>
            <a:chOff x="0" y="0"/>
            <a:chExt cx="1762200" cy="2381400"/>
          </a:xfrm>
        </p:grpSpPr>
        <p:sp>
          <p:nvSpPr>
            <p:cNvPr id="108" name="Google Shape;108;p16"/>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9" name="Google Shape;109;p16"/>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03</a:t>
              </a:r>
              <a:endParaRPr b="1" sz="3200">
                <a:solidFill>
                  <a:srgbClr val="A6192E"/>
                </a:solidFill>
                <a:latin typeface="Oswald"/>
                <a:ea typeface="Oswald"/>
                <a:cs typeface="Oswald"/>
                <a:sym typeface="Oswald"/>
              </a:endParaRPr>
            </a:p>
            <a:p>
              <a:pPr indent="0" lvl="0" marL="0" rtl="0" algn="l">
                <a:spcBef>
                  <a:spcPts val="900"/>
                </a:spcBef>
                <a:spcAft>
                  <a:spcPts val="0"/>
                </a:spcAft>
                <a:buNone/>
              </a:pPr>
              <a:r>
                <a:rPr b="0" lang="en" sz="1500">
                  <a:solidFill>
                    <a:srgbClr val="E2E8F0"/>
                  </a:solidFill>
                  <a:latin typeface="Inter SemiBold"/>
                  <a:ea typeface="Inter SemiBold"/>
                  <a:cs typeface="Inter SemiBold"/>
                  <a:sym typeface="Inter SemiBold"/>
                </a:rPr>
                <a:t>Jobs for America’s Graduates</a:t>
              </a:r>
              <a:endParaRPr b="0" sz="1500">
                <a:solidFill>
                  <a:srgbClr val="E2E8F0"/>
                </a:solidFill>
                <a:latin typeface="Inter SemiBold"/>
                <a:ea typeface="Inter SemiBold"/>
                <a:cs typeface="Inter SemiBold"/>
                <a:sym typeface="Inter SemiBold"/>
              </a:endParaRPr>
            </a:p>
          </p:txBody>
        </p:sp>
      </p:grpSp>
      <p:grpSp>
        <p:nvGrpSpPr>
          <p:cNvPr id="110" name="Google Shape;110;p16"/>
          <p:cNvGrpSpPr/>
          <p:nvPr/>
        </p:nvGrpSpPr>
        <p:grpSpPr>
          <a:xfrm>
            <a:off x="6619875" y="1809750"/>
            <a:ext cx="1762200" cy="2381400"/>
            <a:chOff x="0" y="0"/>
            <a:chExt cx="1762200" cy="2381400"/>
          </a:xfrm>
        </p:grpSpPr>
        <p:sp>
          <p:nvSpPr>
            <p:cNvPr id="111" name="Google Shape;111;p16"/>
            <p:cNvSpPr/>
            <p:nvPr/>
          </p:nvSpPr>
          <p:spPr>
            <a:xfrm>
              <a:off x="0" y="0"/>
              <a:ext cx="1762200" cy="2381400"/>
            </a:xfrm>
            <a:prstGeom prst="roundRect">
              <a:avLst>
                <a:gd fmla="val 6486"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2" name="Google Shape;112;p16"/>
            <p:cNvSpPr txBox="1"/>
            <p:nvPr/>
          </p:nvSpPr>
          <p:spPr>
            <a:xfrm>
              <a:off x="0" y="0"/>
              <a:ext cx="1762200" cy="2381400"/>
            </a:xfrm>
            <a:prstGeom prst="rect">
              <a:avLst/>
            </a:prstGeom>
            <a:noFill/>
            <a:ln>
              <a:noFill/>
            </a:ln>
          </p:spPr>
          <p:txBody>
            <a:bodyPr anchorCtr="0" anchor="t" bIns="228600" lIns="228600" spcFirstLastPara="1" rIns="228600" wrap="square" tIns="228600">
              <a:noAutofit/>
            </a:bodyPr>
            <a:lstStyle/>
            <a:p>
              <a:pPr indent="0" lvl="0" marL="0" rtl="0" algn="l">
                <a:spcBef>
                  <a:spcPts val="0"/>
                </a:spcBef>
                <a:spcAft>
                  <a:spcPts val="0"/>
                </a:spcAft>
                <a:buNone/>
              </a:pPr>
              <a:r>
                <a:rPr b="1" lang="en" sz="3200">
                  <a:solidFill>
                    <a:srgbClr val="A6192E"/>
                  </a:solidFill>
                  <a:latin typeface="Oswald"/>
                  <a:ea typeface="Oswald"/>
                  <a:cs typeface="Oswald"/>
                  <a:sym typeface="Oswald"/>
                </a:rPr>
                <a:t>04</a:t>
              </a:r>
              <a:endParaRPr b="1" sz="3200">
                <a:solidFill>
                  <a:srgbClr val="A6192E"/>
                </a:solidFill>
                <a:latin typeface="Oswald"/>
                <a:ea typeface="Oswald"/>
                <a:cs typeface="Oswald"/>
                <a:sym typeface="Oswald"/>
              </a:endParaRPr>
            </a:p>
            <a:p>
              <a:pPr indent="0" lvl="0" marL="0" rtl="0" algn="l">
                <a:spcBef>
                  <a:spcPts val="900"/>
                </a:spcBef>
                <a:spcAft>
                  <a:spcPts val="0"/>
                </a:spcAft>
                <a:buNone/>
              </a:pPr>
              <a:r>
                <a:rPr b="0" lang="en" sz="1500">
                  <a:solidFill>
                    <a:srgbClr val="E2E8F0"/>
                  </a:solidFill>
                  <a:latin typeface="Inter SemiBold"/>
                  <a:ea typeface="Inter SemiBold"/>
                  <a:cs typeface="Inter SemiBold"/>
                  <a:sym typeface="Inter SemiBold"/>
                </a:rPr>
                <a:t>Freshman Academy</a:t>
              </a:r>
              <a:endParaRPr b="0" sz="1500">
                <a:solidFill>
                  <a:srgbClr val="E2E8F0"/>
                </a:solidFill>
                <a:latin typeface="Inter SemiBold"/>
                <a:ea typeface="Inter SemiBold"/>
                <a:cs typeface="Inter SemiBold"/>
                <a:sym typeface="Inter SemiBold"/>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6" name="Shape 116"/>
        <p:cNvGrpSpPr/>
        <p:nvPr/>
      </p:nvGrpSpPr>
      <p:grpSpPr>
        <a:xfrm>
          <a:off x="0" y="0"/>
          <a:ext cx="0" cy="0"/>
          <a:chOff x="0" y="0"/>
          <a:chExt cx="0" cy="0"/>
        </a:xfrm>
      </p:grpSpPr>
      <p:pic>
        <p:nvPicPr>
          <p:cNvPr id="117" name="Google Shape;117;p17" title="IMG_2286.jpeg"/>
          <p:cNvPicPr preferRelativeResize="0"/>
          <p:nvPr/>
        </p:nvPicPr>
        <p:blipFill>
          <a:blip r:embed="rId3">
            <a:alphaModFix/>
          </a:blip>
          <a:stretch>
            <a:fillRect/>
          </a:stretch>
        </p:blipFill>
        <p:spPr>
          <a:xfrm>
            <a:off x="3198650" y="256700"/>
            <a:ext cx="2981426" cy="4274724"/>
          </a:xfrm>
          <a:prstGeom prst="rect">
            <a:avLst/>
          </a:prstGeom>
          <a:noFill/>
          <a:ln>
            <a:noFill/>
          </a:ln>
        </p:spPr>
      </p:pic>
      <p:pic>
        <p:nvPicPr>
          <p:cNvPr id="118" name="Google Shape;118;p17" title="IMG_2028.jpeg"/>
          <p:cNvPicPr preferRelativeResize="0"/>
          <p:nvPr/>
        </p:nvPicPr>
        <p:blipFill>
          <a:blip r:embed="rId4">
            <a:alphaModFix/>
          </a:blip>
          <a:stretch>
            <a:fillRect/>
          </a:stretch>
        </p:blipFill>
        <p:spPr>
          <a:xfrm>
            <a:off x="167850" y="207325"/>
            <a:ext cx="2813599" cy="4630149"/>
          </a:xfrm>
          <a:prstGeom prst="rect">
            <a:avLst/>
          </a:prstGeom>
          <a:noFill/>
          <a:ln>
            <a:noFill/>
          </a:ln>
        </p:spPr>
      </p:pic>
      <p:pic>
        <p:nvPicPr>
          <p:cNvPr id="119" name="Google Shape;119;p17" title="IMG_4173.jpeg"/>
          <p:cNvPicPr preferRelativeResize="0"/>
          <p:nvPr/>
        </p:nvPicPr>
        <p:blipFill>
          <a:blip r:embed="rId5">
            <a:alphaModFix/>
          </a:blip>
          <a:stretch>
            <a:fillRect/>
          </a:stretch>
        </p:blipFill>
        <p:spPr>
          <a:xfrm>
            <a:off x="6302850" y="152400"/>
            <a:ext cx="2688751" cy="46850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3" name="Shape 123"/>
        <p:cNvGrpSpPr/>
        <p:nvPr/>
      </p:nvGrpSpPr>
      <p:grpSpPr>
        <a:xfrm>
          <a:off x="0" y="0"/>
          <a:ext cx="0" cy="0"/>
          <a:chOff x="0" y="0"/>
          <a:chExt cx="0" cy="0"/>
        </a:xfrm>
      </p:grpSpPr>
      <p:sp>
        <p:nvSpPr>
          <p:cNvPr id="124" name="Google Shape;124;p18"/>
          <p:cNvSpPr/>
          <p:nvPr/>
        </p:nvSpPr>
        <p:spPr>
          <a:xfrm>
            <a:off x="557893" y="762000"/>
            <a:ext cx="571500" cy="477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5" name="Google Shape;125;p18"/>
          <p:cNvSpPr txBox="1"/>
          <p:nvPr/>
        </p:nvSpPr>
        <p:spPr>
          <a:xfrm>
            <a:off x="489850" y="952500"/>
            <a:ext cx="2939100" cy="3429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3600">
                <a:solidFill>
                  <a:srgbClr val="FFFFFF"/>
                </a:solidFill>
                <a:latin typeface="Oswald"/>
                <a:ea typeface="Oswald"/>
                <a:cs typeface="Oswald"/>
                <a:sym typeface="Oswald"/>
              </a:rPr>
              <a:t>Phase 2</a:t>
            </a:r>
            <a:endParaRPr b="1" sz="3600">
              <a:solidFill>
                <a:srgbClr val="FFFFFF"/>
              </a:solidFill>
              <a:latin typeface="Oswald"/>
              <a:ea typeface="Oswald"/>
              <a:cs typeface="Oswald"/>
              <a:sym typeface="Oswald"/>
            </a:endParaRPr>
          </a:p>
          <a:p>
            <a:pPr indent="0" lvl="0" marL="0" rtl="0" algn="l">
              <a:spcBef>
                <a:spcPts val="1500"/>
              </a:spcBef>
              <a:spcAft>
                <a:spcPts val="0"/>
              </a:spcAft>
              <a:buNone/>
            </a:pPr>
            <a:r>
              <a:rPr b="1" lang="en" sz="1600">
                <a:solidFill>
                  <a:srgbClr val="E2E8F0"/>
                </a:solidFill>
                <a:latin typeface="Inter"/>
                <a:ea typeface="Inter"/>
                <a:cs typeface="Inter"/>
                <a:sym typeface="Inter"/>
              </a:rPr>
              <a:t>Empowering Generations for a Better Future.</a:t>
            </a:r>
            <a:endParaRPr b="1" sz="1600">
              <a:solidFill>
                <a:srgbClr val="E2E8F0"/>
              </a:solidFill>
              <a:latin typeface="Inter"/>
              <a:ea typeface="Inter"/>
              <a:cs typeface="Inter"/>
              <a:sym typeface="Inter"/>
            </a:endParaRPr>
          </a:p>
          <a:p>
            <a:pPr indent="0" lvl="0" marL="0" rtl="0" algn="l">
              <a:spcBef>
                <a:spcPts val="900"/>
              </a:spcBef>
              <a:spcAft>
                <a:spcPts val="0"/>
              </a:spcAft>
              <a:buNone/>
            </a:pPr>
            <a:r>
              <a:rPr b="0" lang="en" sz="1200">
                <a:solidFill>
                  <a:srgbClr val="94A3B8"/>
                </a:solidFill>
                <a:latin typeface="Inter"/>
                <a:ea typeface="Inter"/>
                <a:cs typeface="Inter"/>
                <a:sym typeface="Inter"/>
              </a:rPr>
              <a:t>We work together to create meaningful pathways, strong partnerships, and a future where ALL students are prepared to succeed in life, work, and community.</a:t>
            </a:r>
            <a:endParaRPr b="0" sz="1200">
              <a:solidFill>
                <a:srgbClr val="94A3B8"/>
              </a:solidFill>
              <a:latin typeface="Inter"/>
              <a:ea typeface="Inter"/>
              <a:cs typeface="Inter"/>
              <a:sym typeface="Inter"/>
            </a:endParaRPr>
          </a:p>
          <a:p>
            <a:pPr indent="0" lvl="0" marL="0" rtl="0" algn="l">
              <a:spcBef>
                <a:spcPts val="1500"/>
              </a:spcBef>
              <a:spcAft>
                <a:spcPts val="0"/>
              </a:spcAft>
              <a:buNone/>
            </a:pPr>
            <a:r>
              <a:rPr b="1" lang="en" sz="1300">
                <a:solidFill>
                  <a:srgbClr val="A6192E"/>
                </a:solidFill>
                <a:latin typeface="Inter"/>
                <a:ea typeface="Inter"/>
                <a:cs typeface="Inter"/>
                <a:sym typeface="Inter"/>
              </a:rPr>
              <a:t>Strong Schools. </a:t>
            </a:r>
            <a:endParaRPr b="1" sz="1300">
              <a:solidFill>
                <a:srgbClr val="A6192E"/>
              </a:solidFill>
              <a:latin typeface="Inter"/>
              <a:ea typeface="Inter"/>
              <a:cs typeface="Inter"/>
              <a:sym typeface="Inter"/>
            </a:endParaRPr>
          </a:p>
          <a:p>
            <a:pPr indent="0" lvl="0" marL="0" rtl="0" algn="l">
              <a:spcBef>
                <a:spcPts val="0"/>
              </a:spcBef>
              <a:spcAft>
                <a:spcPts val="0"/>
              </a:spcAft>
              <a:buNone/>
            </a:pPr>
            <a:r>
              <a:rPr b="1" lang="en" sz="1300">
                <a:solidFill>
                  <a:srgbClr val="A6192E"/>
                </a:solidFill>
                <a:latin typeface="Inter"/>
                <a:ea typeface="Inter"/>
                <a:cs typeface="Inter"/>
                <a:sym typeface="Inter"/>
              </a:rPr>
              <a:t>Strong Community. </a:t>
            </a:r>
            <a:endParaRPr b="1" sz="1300">
              <a:solidFill>
                <a:srgbClr val="A6192E"/>
              </a:solidFill>
              <a:latin typeface="Inter"/>
              <a:ea typeface="Inter"/>
              <a:cs typeface="Inter"/>
              <a:sym typeface="Inter"/>
            </a:endParaRPr>
          </a:p>
          <a:p>
            <a:pPr indent="0" lvl="0" marL="0" rtl="0" algn="l">
              <a:spcBef>
                <a:spcPts val="0"/>
              </a:spcBef>
              <a:spcAft>
                <a:spcPts val="0"/>
              </a:spcAft>
              <a:buNone/>
            </a:pPr>
            <a:r>
              <a:rPr b="1" lang="en" sz="1300">
                <a:solidFill>
                  <a:srgbClr val="A6192E"/>
                </a:solidFill>
                <a:latin typeface="Inter"/>
                <a:ea typeface="Inter"/>
                <a:cs typeface="Inter"/>
                <a:sym typeface="Inter"/>
              </a:rPr>
              <a:t>Strong Future.</a:t>
            </a:r>
            <a:endParaRPr b="1" sz="1300">
              <a:solidFill>
                <a:srgbClr val="A6192E"/>
              </a:solidFill>
              <a:latin typeface="Inter"/>
              <a:ea typeface="Inter"/>
              <a:cs typeface="Inter"/>
              <a:sym typeface="Inter"/>
            </a:endParaRPr>
          </a:p>
        </p:txBody>
      </p:sp>
      <p:grpSp>
        <p:nvGrpSpPr>
          <p:cNvPr id="126" name="Google Shape;126;p18"/>
          <p:cNvGrpSpPr/>
          <p:nvPr/>
        </p:nvGrpSpPr>
        <p:grpSpPr>
          <a:xfrm>
            <a:off x="3905250" y="762000"/>
            <a:ext cx="2095500" cy="1571700"/>
            <a:chOff x="0" y="0"/>
            <a:chExt cx="2095500" cy="1571700"/>
          </a:xfrm>
        </p:grpSpPr>
        <p:sp>
          <p:nvSpPr>
            <p:cNvPr id="127" name="Google Shape;127;p18"/>
            <p:cNvSpPr/>
            <p:nvPr/>
          </p:nvSpPr>
          <p:spPr>
            <a:xfrm>
              <a:off x="0" y="0"/>
              <a:ext cx="2095500" cy="1571700"/>
            </a:xfrm>
            <a:prstGeom prst="roundRect">
              <a:avLst>
                <a:gd fmla="val 7272" name="adj"/>
              </a:avLst>
            </a:prstGeom>
            <a:solidFill>
              <a:srgbClr val="1E2430"/>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8" name="Google Shape;128;p18"/>
            <p:cNvSpPr txBox="1"/>
            <p:nvPr/>
          </p:nvSpPr>
          <p:spPr>
            <a:xfrm>
              <a:off x="0" y="0"/>
              <a:ext cx="2095500" cy="15717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800">
                  <a:solidFill>
                    <a:srgbClr val="A6192E"/>
                  </a:solidFill>
                  <a:latin typeface="Oswald"/>
                  <a:ea typeface="Oswald"/>
                  <a:cs typeface="Oswald"/>
                  <a:sym typeface="Oswald"/>
                </a:rPr>
                <a:t>01</a:t>
              </a:r>
              <a:endParaRPr b="1" sz="28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Ford NGL</a:t>
              </a:r>
              <a:endParaRPr b="0" sz="1400">
                <a:solidFill>
                  <a:srgbClr val="E2E8F0"/>
                </a:solidFill>
                <a:latin typeface="Inter SemiBold"/>
                <a:ea typeface="Inter SemiBold"/>
                <a:cs typeface="Inter SemiBold"/>
                <a:sym typeface="Inter SemiBold"/>
              </a:endParaRPr>
            </a:p>
          </p:txBody>
        </p:sp>
      </p:grpSp>
      <p:grpSp>
        <p:nvGrpSpPr>
          <p:cNvPr id="129" name="Google Shape;129;p18"/>
          <p:cNvGrpSpPr/>
          <p:nvPr/>
        </p:nvGrpSpPr>
        <p:grpSpPr>
          <a:xfrm>
            <a:off x="6286500" y="762000"/>
            <a:ext cx="2095500" cy="1571700"/>
            <a:chOff x="0" y="0"/>
            <a:chExt cx="2095500" cy="1571700"/>
          </a:xfrm>
        </p:grpSpPr>
        <p:sp>
          <p:nvSpPr>
            <p:cNvPr id="130" name="Google Shape;130;p18"/>
            <p:cNvSpPr/>
            <p:nvPr/>
          </p:nvSpPr>
          <p:spPr>
            <a:xfrm>
              <a:off x="0" y="0"/>
              <a:ext cx="2095500" cy="1571700"/>
            </a:xfrm>
            <a:prstGeom prst="roundRect">
              <a:avLst>
                <a:gd fmla="val 7272" name="adj"/>
              </a:avLst>
            </a:prstGeom>
            <a:solidFill>
              <a:srgbClr val="1E2430"/>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1" name="Google Shape;131;p18"/>
            <p:cNvSpPr txBox="1"/>
            <p:nvPr/>
          </p:nvSpPr>
          <p:spPr>
            <a:xfrm>
              <a:off x="0" y="0"/>
              <a:ext cx="2095500" cy="15717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800">
                  <a:solidFill>
                    <a:srgbClr val="A6192E"/>
                  </a:solidFill>
                  <a:latin typeface="Oswald"/>
                  <a:ea typeface="Oswald"/>
                  <a:cs typeface="Oswald"/>
                  <a:sym typeface="Oswald"/>
                </a:rPr>
                <a:t>02</a:t>
              </a:r>
              <a:endParaRPr b="1" sz="28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Community stakeholders</a:t>
              </a:r>
              <a:endParaRPr b="0" sz="1400">
                <a:solidFill>
                  <a:srgbClr val="E2E8F0"/>
                </a:solidFill>
                <a:latin typeface="Inter SemiBold"/>
                <a:ea typeface="Inter SemiBold"/>
                <a:cs typeface="Inter SemiBold"/>
                <a:sym typeface="Inter SemiBold"/>
              </a:endParaRPr>
            </a:p>
          </p:txBody>
        </p:sp>
      </p:grpSp>
      <p:grpSp>
        <p:nvGrpSpPr>
          <p:cNvPr id="132" name="Google Shape;132;p18"/>
          <p:cNvGrpSpPr/>
          <p:nvPr/>
        </p:nvGrpSpPr>
        <p:grpSpPr>
          <a:xfrm>
            <a:off x="3905250" y="2619375"/>
            <a:ext cx="2095500" cy="1571700"/>
            <a:chOff x="0" y="0"/>
            <a:chExt cx="2095500" cy="1571700"/>
          </a:xfrm>
        </p:grpSpPr>
        <p:sp>
          <p:nvSpPr>
            <p:cNvPr id="133" name="Google Shape;133;p18"/>
            <p:cNvSpPr/>
            <p:nvPr/>
          </p:nvSpPr>
          <p:spPr>
            <a:xfrm>
              <a:off x="0" y="0"/>
              <a:ext cx="2095500" cy="1571700"/>
            </a:xfrm>
            <a:prstGeom prst="roundRect">
              <a:avLst>
                <a:gd fmla="val 7272" name="adj"/>
              </a:avLst>
            </a:prstGeom>
            <a:solidFill>
              <a:srgbClr val="1E2430"/>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4" name="Google Shape;134;p18"/>
            <p:cNvSpPr txBox="1"/>
            <p:nvPr/>
          </p:nvSpPr>
          <p:spPr>
            <a:xfrm>
              <a:off x="0" y="0"/>
              <a:ext cx="2095500" cy="15717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800">
                  <a:solidFill>
                    <a:srgbClr val="A6192E"/>
                  </a:solidFill>
                  <a:latin typeface="Oswald"/>
                  <a:ea typeface="Oswald"/>
                  <a:cs typeface="Oswald"/>
                  <a:sym typeface="Oswald"/>
                </a:rPr>
                <a:t>03</a:t>
              </a:r>
              <a:endParaRPr b="1" sz="28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Our why and PoG</a:t>
              </a:r>
              <a:endParaRPr b="0" sz="1400">
                <a:solidFill>
                  <a:srgbClr val="E2E8F0"/>
                </a:solidFill>
                <a:latin typeface="Inter SemiBold"/>
                <a:ea typeface="Inter SemiBold"/>
                <a:cs typeface="Inter SemiBold"/>
                <a:sym typeface="Inter SemiBold"/>
              </a:endParaRPr>
            </a:p>
            <a:p>
              <a:pPr indent="0" lvl="0" marL="0" rtl="0" algn="l">
                <a:spcBef>
                  <a:spcPts val="900"/>
                </a:spcBef>
                <a:spcAft>
                  <a:spcPts val="0"/>
                </a:spcAft>
                <a:buNone/>
              </a:pPr>
              <a:r>
                <a:t/>
              </a:r>
              <a:endParaRPr>
                <a:latin typeface="Inter"/>
                <a:ea typeface="Inter"/>
                <a:cs typeface="Inter"/>
                <a:sym typeface="Inter"/>
              </a:endParaRPr>
            </a:p>
          </p:txBody>
        </p:sp>
      </p:grpSp>
      <p:grpSp>
        <p:nvGrpSpPr>
          <p:cNvPr id="135" name="Google Shape;135;p18"/>
          <p:cNvGrpSpPr/>
          <p:nvPr/>
        </p:nvGrpSpPr>
        <p:grpSpPr>
          <a:xfrm>
            <a:off x="6286500" y="2619375"/>
            <a:ext cx="2095500" cy="1571700"/>
            <a:chOff x="0" y="0"/>
            <a:chExt cx="2095500" cy="1571700"/>
          </a:xfrm>
        </p:grpSpPr>
        <p:sp>
          <p:nvSpPr>
            <p:cNvPr id="136" name="Google Shape;136;p18"/>
            <p:cNvSpPr/>
            <p:nvPr/>
          </p:nvSpPr>
          <p:spPr>
            <a:xfrm>
              <a:off x="0" y="0"/>
              <a:ext cx="2095500" cy="1571700"/>
            </a:xfrm>
            <a:prstGeom prst="roundRect">
              <a:avLst>
                <a:gd fmla="val 7272" name="adj"/>
              </a:avLst>
            </a:prstGeom>
            <a:solidFill>
              <a:srgbClr val="1E2430"/>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37" name="Google Shape;137;p18"/>
            <p:cNvSpPr txBox="1"/>
            <p:nvPr/>
          </p:nvSpPr>
          <p:spPr>
            <a:xfrm>
              <a:off x="0" y="0"/>
              <a:ext cx="2095500" cy="15717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800">
                  <a:solidFill>
                    <a:srgbClr val="A6192E"/>
                  </a:solidFill>
                  <a:latin typeface="Oswald"/>
                  <a:ea typeface="Oswald"/>
                  <a:cs typeface="Oswald"/>
                  <a:sym typeface="Oswald"/>
                </a:rPr>
                <a:t>04</a:t>
              </a:r>
              <a:endParaRPr b="1" sz="2800">
                <a:solidFill>
                  <a:srgbClr val="A6192E"/>
                </a:solidFill>
                <a:latin typeface="Oswald"/>
                <a:ea typeface="Oswald"/>
                <a:cs typeface="Oswald"/>
                <a:sym typeface="Oswald"/>
              </a:endParaRPr>
            </a:p>
            <a:p>
              <a:pPr indent="0" lvl="0" marL="0" rtl="0" algn="l">
                <a:spcBef>
                  <a:spcPts val="600"/>
                </a:spcBef>
                <a:spcAft>
                  <a:spcPts val="0"/>
                </a:spcAft>
                <a:buNone/>
              </a:pPr>
              <a:r>
                <a:rPr b="0" lang="en" sz="1400">
                  <a:solidFill>
                    <a:srgbClr val="E2E8F0"/>
                  </a:solidFill>
                  <a:latin typeface="Inter SemiBold"/>
                  <a:ea typeface="Inter SemiBold"/>
                  <a:cs typeface="Inter SemiBold"/>
                  <a:sym typeface="Inter SemiBold"/>
                </a:rPr>
                <a:t>Academy Coach</a:t>
              </a:r>
              <a:endParaRPr b="0" sz="1400">
                <a:solidFill>
                  <a:srgbClr val="E2E8F0"/>
                </a:solidFill>
                <a:latin typeface="Inter SemiBold"/>
                <a:ea typeface="Inter SemiBold"/>
                <a:cs typeface="Inter SemiBold"/>
                <a:sym typeface="Inter SemiBold"/>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19" title="IMG_4174.jpeg"/>
          <p:cNvPicPr preferRelativeResize="0"/>
          <p:nvPr/>
        </p:nvPicPr>
        <p:blipFill>
          <a:blip r:embed="rId3">
            <a:alphaModFix/>
          </a:blip>
          <a:stretch>
            <a:fillRect/>
          </a:stretch>
        </p:blipFill>
        <p:spPr>
          <a:xfrm>
            <a:off x="92951" y="90425"/>
            <a:ext cx="8830725" cy="48387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20"/>
          <p:cNvSpPr/>
          <p:nvPr/>
        </p:nvSpPr>
        <p:spPr>
          <a:xfrm>
            <a:off x="762000" y="523875"/>
            <a:ext cx="762000" cy="57300"/>
          </a:xfrm>
          <a:prstGeom prst="roundRect">
            <a:avLst>
              <a:gd fmla="val 50000"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nvGrpSpPr>
          <p:cNvPr id="148" name="Google Shape;148;p20"/>
          <p:cNvGrpSpPr/>
          <p:nvPr/>
        </p:nvGrpSpPr>
        <p:grpSpPr>
          <a:xfrm>
            <a:off x="762000" y="714375"/>
            <a:ext cx="3810000" cy="571500"/>
            <a:chOff x="0" y="0"/>
            <a:chExt cx="3810000" cy="571500"/>
          </a:xfrm>
        </p:grpSpPr>
        <p:sp>
          <p:nvSpPr>
            <p:cNvPr id="149" name="Google Shape;149;p20"/>
            <p:cNvSpPr/>
            <p:nvPr/>
          </p:nvSpPr>
          <p:spPr>
            <a:xfrm>
              <a:off x="0" y="0"/>
              <a:ext cx="381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0" name="Google Shape;150;p20"/>
            <p:cNvSpPr txBox="1"/>
            <p:nvPr/>
          </p:nvSpPr>
          <p:spPr>
            <a:xfrm>
              <a:off x="0" y="0"/>
              <a:ext cx="38100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Phase 3</a:t>
              </a:r>
              <a:endParaRPr b="1" sz="3200">
                <a:solidFill>
                  <a:srgbClr val="FFFFFF"/>
                </a:solidFill>
                <a:latin typeface="Oswald"/>
                <a:ea typeface="Oswald"/>
                <a:cs typeface="Oswald"/>
                <a:sym typeface="Oswald"/>
              </a:endParaRPr>
            </a:p>
          </p:txBody>
        </p:sp>
      </p:grpSp>
      <p:grpSp>
        <p:nvGrpSpPr>
          <p:cNvPr id="151" name="Google Shape;151;p20"/>
          <p:cNvGrpSpPr/>
          <p:nvPr/>
        </p:nvGrpSpPr>
        <p:grpSpPr>
          <a:xfrm>
            <a:off x="762000" y="1428750"/>
            <a:ext cx="3619500" cy="1428900"/>
            <a:chOff x="0" y="0"/>
            <a:chExt cx="3619500" cy="1428900"/>
          </a:xfrm>
        </p:grpSpPr>
        <p:sp>
          <p:nvSpPr>
            <p:cNvPr id="152" name="Google Shape;152;p20"/>
            <p:cNvSpPr/>
            <p:nvPr/>
          </p:nvSpPr>
          <p:spPr>
            <a:xfrm>
              <a:off x="0" y="0"/>
              <a:ext cx="3619500" cy="1428900"/>
            </a:xfrm>
            <a:prstGeom prst="roundRect">
              <a:avLst>
                <a:gd fmla="val 8000"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3" name="Google Shape;153;p20"/>
            <p:cNvSpPr txBox="1"/>
            <p:nvPr/>
          </p:nvSpPr>
          <p:spPr>
            <a:xfrm>
              <a:off x="0" y="0"/>
              <a:ext cx="3619500" cy="14289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400">
                  <a:solidFill>
                    <a:srgbClr val="A6192E"/>
                  </a:solidFill>
                  <a:latin typeface="Oswald"/>
                  <a:ea typeface="Oswald"/>
                  <a:cs typeface="Oswald"/>
                  <a:sym typeface="Oswald"/>
                </a:rPr>
                <a:t>01</a:t>
              </a:r>
              <a:endParaRPr b="1" sz="2400">
                <a:solidFill>
                  <a:srgbClr val="A6192E"/>
                </a:solidFill>
                <a:latin typeface="Oswald"/>
                <a:ea typeface="Oswald"/>
                <a:cs typeface="Oswald"/>
                <a:sym typeface="Oswald"/>
              </a:endParaRPr>
            </a:p>
            <a:p>
              <a:pPr indent="0" lvl="0" marL="0" rtl="0" algn="l">
                <a:spcBef>
                  <a:spcPts val="375"/>
                </a:spcBef>
                <a:spcAft>
                  <a:spcPts val="0"/>
                </a:spcAft>
                <a:buNone/>
              </a:pPr>
              <a:r>
                <a:rPr b="0" lang="en" sz="1500">
                  <a:solidFill>
                    <a:srgbClr val="E2E8F0"/>
                  </a:solidFill>
                  <a:latin typeface="Inter SemiBold"/>
                  <a:ea typeface="Inter SemiBold"/>
                  <a:cs typeface="Inter SemiBold"/>
                  <a:sym typeface="Inter SemiBold"/>
                </a:rPr>
                <a:t>Evaluating pathways</a:t>
              </a:r>
              <a:endParaRPr b="0" sz="1500">
                <a:solidFill>
                  <a:srgbClr val="E2E8F0"/>
                </a:solidFill>
                <a:latin typeface="Inter SemiBold"/>
                <a:ea typeface="Inter SemiBold"/>
                <a:cs typeface="Inter SemiBold"/>
                <a:sym typeface="Inter SemiBold"/>
              </a:endParaRPr>
            </a:p>
            <a:p>
              <a:pPr indent="0" lvl="0" marL="0" rtl="0" algn="l">
                <a:spcBef>
                  <a:spcPts val="375"/>
                </a:spcBef>
                <a:spcAft>
                  <a:spcPts val="0"/>
                </a:spcAft>
                <a:buNone/>
              </a:pPr>
              <a:r>
                <a:rPr lang="en" sz="1200">
                  <a:solidFill>
                    <a:srgbClr val="94A3B8"/>
                  </a:solidFill>
                  <a:latin typeface="Inter"/>
                  <a:ea typeface="Inter"/>
                  <a:cs typeface="Inter"/>
                  <a:sym typeface="Inter"/>
                </a:rPr>
                <a:t>July 2025</a:t>
              </a:r>
              <a:endParaRPr sz="1200">
                <a:solidFill>
                  <a:srgbClr val="94A3B8"/>
                </a:solidFill>
                <a:latin typeface="Inter"/>
                <a:ea typeface="Inter"/>
                <a:cs typeface="Inter"/>
                <a:sym typeface="Inter"/>
              </a:endParaRPr>
            </a:p>
          </p:txBody>
        </p:sp>
      </p:grpSp>
      <p:grpSp>
        <p:nvGrpSpPr>
          <p:cNvPr id="154" name="Google Shape;154;p20"/>
          <p:cNvGrpSpPr/>
          <p:nvPr/>
        </p:nvGrpSpPr>
        <p:grpSpPr>
          <a:xfrm>
            <a:off x="762000" y="3048000"/>
            <a:ext cx="3619500" cy="1619100"/>
            <a:chOff x="0" y="0"/>
            <a:chExt cx="3619500" cy="1619100"/>
          </a:xfrm>
        </p:grpSpPr>
        <p:sp>
          <p:nvSpPr>
            <p:cNvPr id="155" name="Google Shape;155;p20"/>
            <p:cNvSpPr/>
            <p:nvPr/>
          </p:nvSpPr>
          <p:spPr>
            <a:xfrm>
              <a:off x="0" y="0"/>
              <a:ext cx="3619500" cy="1619100"/>
            </a:xfrm>
            <a:prstGeom prst="roundRect">
              <a:avLst>
                <a:gd fmla="val 7058"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6" name="Google Shape;156;p20"/>
            <p:cNvSpPr txBox="1"/>
            <p:nvPr/>
          </p:nvSpPr>
          <p:spPr>
            <a:xfrm>
              <a:off x="0" y="0"/>
              <a:ext cx="3619500" cy="16191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 sz="2400">
                  <a:solidFill>
                    <a:srgbClr val="A6192E"/>
                  </a:solidFill>
                  <a:latin typeface="Oswald"/>
                  <a:ea typeface="Oswald"/>
                  <a:cs typeface="Oswald"/>
                  <a:sym typeface="Oswald"/>
                </a:rPr>
                <a:t>02</a:t>
              </a:r>
              <a:endParaRPr b="1" sz="2400">
                <a:solidFill>
                  <a:srgbClr val="A6192E"/>
                </a:solidFill>
                <a:latin typeface="Oswald"/>
                <a:ea typeface="Oswald"/>
                <a:cs typeface="Oswald"/>
                <a:sym typeface="Oswald"/>
              </a:endParaRPr>
            </a:p>
            <a:p>
              <a:pPr indent="0" lvl="0" marL="0" rtl="0" algn="l">
                <a:spcBef>
                  <a:spcPts val="375"/>
                </a:spcBef>
                <a:spcAft>
                  <a:spcPts val="0"/>
                </a:spcAft>
                <a:buNone/>
              </a:pPr>
              <a:r>
                <a:rPr b="0" lang="en" sz="1500">
                  <a:solidFill>
                    <a:srgbClr val="E2E8F0"/>
                  </a:solidFill>
                  <a:latin typeface="Inter SemiBold"/>
                  <a:ea typeface="Inter SemiBold"/>
                  <a:cs typeface="Inter SemiBold"/>
                  <a:sym typeface="Inter SemiBold"/>
                </a:rPr>
                <a:t>Gaining stakeholder input</a:t>
              </a:r>
              <a:endParaRPr b="0" sz="1500">
                <a:solidFill>
                  <a:srgbClr val="E2E8F0"/>
                </a:solidFill>
                <a:latin typeface="Inter SemiBold"/>
                <a:ea typeface="Inter SemiBold"/>
                <a:cs typeface="Inter SemiBold"/>
                <a:sym typeface="Inter SemiBold"/>
              </a:endParaRPr>
            </a:p>
            <a:p>
              <a:pPr indent="0" lvl="0" marL="0" rtl="0" algn="l">
                <a:spcBef>
                  <a:spcPts val="375"/>
                </a:spcBef>
                <a:spcAft>
                  <a:spcPts val="0"/>
                </a:spcAft>
                <a:buNone/>
              </a:pPr>
              <a:r>
                <a:rPr lang="en" sz="1200">
                  <a:solidFill>
                    <a:srgbClr val="94A3B8"/>
                  </a:solidFill>
                  <a:latin typeface="Inter"/>
                  <a:ea typeface="Inter"/>
                  <a:cs typeface="Inter"/>
                  <a:sym typeface="Inter"/>
                </a:rPr>
                <a:t>25-26 school year</a:t>
              </a:r>
              <a:endParaRPr sz="1200">
                <a:solidFill>
                  <a:srgbClr val="94A3B8"/>
                </a:solidFill>
                <a:latin typeface="Inter"/>
                <a:ea typeface="Inter"/>
                <a:cs typeface="Inter"/>
                <a:sym typeface="Inter"/>
              </a:endParaRPr>
            </a:p>
            <a:p>
              <a:pPr indent="0" lvl="0" marL="0" marR="0" rtl="0" algn="l">
                <a:lnSpc>
                  <a:spcPct val="100000"/>
                </a:lnSpc>
                <a:spcBef>
                  <a:spcPts val="750"/>
                </a:spcBef>
                <a:spcAft>
                  <a:spcPts val="0"/>
                </a:spcAft>
                <a:buNone/>
              </a:pPr>
              <a:r>
                <a:rPr b="0" lang="en" sz="1200" u="sng">
                  <a:solidFill>
                    <a:srgbClr val="38BDF8"/>
                  </a:solidFill>
                  <a:latin typeface="Inter SemiBold"/>
                  <a:ea typeface="Inter SemiBold"/>
                  <a:cs typeface="Inter SemiBold"/>
                  <a:sym typeface="Inter SemiBold"/>
                  <a:hlinkClick r:id="rId4">
                    <a:extLst>
                      <a:ext uri="{A12FA001-AC4F-418D-AE19-62706E023703}">
                        <ahyp:hlinkClr val="tx"/>
                      </a:ext>
                    </a:extLst>
                  </a:hlinkClick>
                </a:rPr>
                <a:t>Four </a:t>
              </a:r>
              <a:r>
                <a:rPr lang="en">
                  <a:solidFill>
                    <a:srgbClr val="38BDF8"/>
                  </a:solidFill>
                  <a:uFill>
                    <a:noFill/>
                  </a:uFill>
                  <a:hlinkClick r:id="rId5">
                    <a:extLst>
                      <a:ext uri="{A12FA001-AC4F-418D-AE19-62706E023703}">
                        <ahyp:hlinkClr val="tx"/>
                      </a:ext>
                    </a:extLst>
                  </a:hlinkClick>
                </a:rPr>
                <a:t>square</a:t>
              </a:r>
              <a:r>
                <a:rPr b="0" lang="en" sz="1200" u="sng">
                  <a:solidFill>
                    <a:srgbClr val="38BDF8"/>
                  </a:solidFill>
                  <a:latin typeface="Inter SemiBold"/>
                  <a:ea typeface="Inter SemiBold"/>
                  <a:cs typeface="Inter SemiBold"/>
                  <a:sym typeface="Inter SemiBold"/>
                  <a:hlinkClick r:id="rId6">
                    <a:extLst>
                      <a:ext uri="{A12FA001-AC4F-418D-AE19-62706E023703}">
                        <ahyp:hlinkClr val="tx"/>
                      </a:ext>
                    </a:extLst>
                  </a:hlinkClick>
                </a:rPr>
                <a:t> project</a:t>
              </a:r>
              <a:endParaRPr sz="1200">
                <a:latin typeface="Inter"/>
                <a:ea typeface="Inter"/>
                <a:cs typeface="Inter"/>
                <a:sym typeface="Inter"/>
              </a:endParaRPr>
            </a:p>
          </p:txBody>
        </p:sp>
      </p:grpSp>
      <p:pic>
        <p:nvPicPr>
          <p:cNvPr id="157" name="Google Shape;157;p20"/>
          <p:cNvPicPr preferRelativeResize="0"/>
          <p:nvPr/>
        </p:nvPicPr>
        <p:blipFill rotWithShape="1">
          <a:blip r:embed="rId7">
            <a:alphaModFix/>
          </a:blip>
          <a:srcRect b="9528" l="0" r="0" t="9520"/>
          <a:stretch/>
        </p:blipFill>
        <p:spPr>
          <a:xfrm>
            <a:off x="4572000" y="1428750"/>
            <a:ext cx="4000500" cy="3238500"/>
          </a:xfrm>
          <a:prstGeom prst="roundRect">
            <a:avLst>
              <a:gd fmla="val 3529" name="adj"/>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1" name="Shape 161"/>
        <p:cNvGrpSpPr/>
        <p:nvPr/>
      </p:nvGrpSpPr>
      <p:grpSpPr>
        <a:xfrm>
          <a:off x="0" y="0"/>
          <a:ext cx="0" cy="0"/>
          <a:chOff x="0" y="0"/>
          <a:chExt cx="0" cy="0"/>
        </a:xfrm>
      </p:grpSpPr>
      <p:sp>
        <p:nvSpPr>
          <p:cNvPr id="162" name="Google Shape;162;p21"/>
          <p:cNvSpPr/>
          <p:nvPr/>
        </p:nvSpPr>
        <p:spPr>
          <a:xfrm>
            <a:off x="762000" y="523875"/>
            <a:ext cx="762000" cy="57300"/>
          </a:xfrm>
          <a:prstGeom prst="roundRect">
            <a:avLst>
              <a:gd fmla="val 49999" name="adj"/>
            </a:avLst>
          </a:prstGeom>
          <a:solidFill>
            <a:srgbClr val="A6192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nvGrpSpPr>
          <p:cNvPr id="163" name="Google Shape;163;p21"/>
          <p:cNvGrpSpPr/>
          <p:nvPr/>
        </p:nvGrpSpPr>
        <p:grpSpPr>
          <a:xfrm>
            <a:off x="762000" y="714375"/>
            <a:ext cx="3810000" cy="571500"/>
            <a:chOff x="0" y="0"/>
            <a:chExt cx="3810000" cy="571500"/>
          </a:xfrm>
        </p:grpSpPr>
        <p:sp>
          <p:nvSpPr>
            <p:cNvPr id="164" name="Google Shape;164;p21"/>
            <p:cNvSpPr/>
            <p:nvPr/>
          </p:nvSpPr>
          <p:spPr>
            <a:xfrm>
              <a:off x="0" y="0"/>
              <a:ext cx="381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5" name="Google Shape;165;p21"/>
            <p:cNvSpPr txBox="1"/>
            <p:nvPr/>
          </p:nvSpPr>
          <p:spPr>
            <a:xfrm>
              <a:off x="0" y="0"/>
              <a:ext cx="3810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 sz="3200">
                  <a:solidFill>
                    <a:srgbClr val="FFFFFF"/>
                  </a:solidFill>
                  <a:latin typeface="Oswald"/>
                  <a:ea typeface="Oswald"/>
                  <a:cs typeface="Oswald"/>
                  <a:sym typeface="Oswald"/>
                </a:rPr>
                <a:t>Phase 3</a:t>
              </a:r>
              <a:endParaRPr b="1" sz="3200">
                <a:solidFill>
                  <a:srgbClr val="FFFFFF"/>
                </a:solidFill>
                <a:latin typeface="Oswald"/>
                <a:ea typeface="Oswald"/>
                <a:cs typeface="Oswald"/>
                <a:sym typeface="Oswald"/>
              </a:endParaRPr>
            </a:p>
          </p:txBody>
        </p:sp>
      </p:grpSp>
      <p:grpSp>
        <p:nvGrpSpPr>
          <p:cNvPr id="166" name="Google Shape;166;p21"/>
          <p:cNvGrpSpPr/>
          <p:nvPr/>
        </p:nvGrpSpPr>
        <p:grpSpPr>
          <a:xfrm>
            <a:off x="762000" y="1333500"/>
            <a:ext cx="3619500" cy="904800"/>
            <a:chOff x="0" y="0"/>
            <a:chExt cx="3619500" cy="904800"/>
          </a:xfrm>
        </p:grpSpPr>
        <p:sp>
          <p:nvSpPr>
            <p:cNvPr id="167" name="Google Shape;167;p21"/>
            <p:cNvSpPr/>
            <p:nvPr/>
          </p:nvSpPr>
          <p:spPr>
            <a:xfrm>
              <a:off x="0" y="0"/>
              <a:ext cx="3619500" cy="904800"/>
            </a:xfrm>
            <a:prstGeom prst="roundRect">
              <a:avLst>
                <a:gd fmla="val 12631"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8" name="Google Shape;168;p21"/>
            <p:cNvSpPr txBox="1"/>
            <p:nvPr/>
          </p:nvSpPr>
          <p:spPr>
            <a:xfrm>
              <a:off x="190500" y="142875"/>
              <a:ext cx="476400" cy="619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800">
                  <a:solidFill>
                    <a:srgbClr val="A6192E"/>
                  </a:solidFill>
                  <a:latin typeface="Oswald"/>
                  <a:ea typeface="Oswald"/>
                  <a:cs typeface="Oswald"/>
                  <a:sym typeface="Oswald"/>
                </a:rPr>
                <a:t>03</a:t>
              </a:r>
              <a:endParaRPr b="1" sz="2800">
                <a:solidFill>
                  <a:srgbClr val="A6192E"/>
                </a:solidFill>
                <a:latin typeface="Oswald"/>
                <a:ea typeface="Oswald"/>
                <a:cs typeface="Oswald"/>
                <a:sym typeface="Oswald"/>
              </a:endParaRPr>
            </a:p>
          </p:txBody>
        </p:sp>
        <p:sp>
          <p:nvSpPr>
            <p:cNvPr id="169" name="Google Shape;169;p21"/>
            <p:cNvSpPr txBox="1"/>
            <p:nvPr/>
          </p:nvSpPr>
          <p:spPr>
            <a:xfrm>
              <a:off x="809625" y="114300"/>
              <a:ext cx="2619300" cy="676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300">
                  <a:solidFill>
                    <a:srgbClr val="E2E8F0"/>
                  </a:solidFill>
                  <a:latin typeface="Inter SemiBold"/>
                  <a:ea typeface="Inter SemiBold"/>
                  <a:cs typeface="Inter SemiBold"/>
                  <a:sym typeface="Inter SemiBold"/>
                </a:rPr>
                <a:t>Engaging pathway teachers</a:t>
              </a:r>
              <a:endParaRPr b="0" sz="1300">
                <a:solidFill>
                  <a:srgbClr val="E2E8F0"/>
                </a:solidFill>
                <a:latin typeface="Inter SemiBold"/>
                <a:ea typeface="Inter SemiBold"/>
                <a:cs typeface="Inter SemiBold"/>
                <a:sym typeface="Inter SemiBold"/>
              </a:endParaRPr>
            </a:p>
            <a:p>
              <a:pPr indent="0" lvl="0" marL="0" rtl="0" algn="l">
                <a:spcBef>
                  <a:spcPts val="150"/>
                </a:spcBef>
                <a:spcAft>
                  <a:spcPts val="0"/>
                </a:spcAft>
                <a:buNone/>
              </a:pPr>
              <a:r>
                <a:rPr lang="en" sz="1050">
                  <a:solidFill>
                    <a:srgbClr val="94A3B8"/>
                  </a:solidFill>
                  <a:latin typeface="Inter"/>
                  <a:ea typeface="Inter"/>
                  <a:cs typeface="Inter"/>
                  <a:sym typeface="Inter"/>
                </a:rPr>
                <a:t>25-26 school year</a:t>
              </a:r>
              <a:endParaRPr sz="1050">
                <a:solidFill>
                  <a:srgbClr val="94A3B8"/>
                </a:solidFill>
                <a:latin typeface="Inter"/>
                <a:ea typeface="Inter"/>
                <a:cs typeface="Inter"/>
                <a:sym typeface="Inter"/>
              </a:endParaRPr>
            </a:p>
            <a:p>
              <a:pPr indent="0" lvl="0" marL="0" rtl="0" algn="l">
                <a:spcBef>
                  <a:spcPts val="150"/>
                </a:spcBef>
                <a:spcAft>
                  <a:spcPts val="0"/>
                </a:spcAft>
                <a:buNone/>
              </a:pPr>
              <a:r>
                <a:rPr b="0" lang="en" sz="1050" u="sng">
                  <a:solidFill>
                    <a:srgbClr val="38BDF8"/>
                  </a:solidFill>
                  <a:latin typeface="Inter SemiBold"/>
                  <a:ea typeface="Inter SemiBold"/>
                  <a:cs typeface="Inter SemiBold"/>
                  <a:sym typeface="Inter SemiBold"/>
                  <a:hlinkClick r:id="rId4">
                    <a:extLst>
                      <a:ext uri="{A12FA001-AC4F-418D-AE19-62706E023703}">
                        <ahyp:hlinkClr val="tx"/>
                      </a:ext>
                    </a:extLst>
                  </a:hlinkClick>
                </a:rPr>
                <a:t>Teacher Survey</a:t>
              </a:r>
              <a:endParaRPr sz="1050">
                <a:latin typeface="Inter"/>
                <a:ea typeface="Inter"/>
                <a:cs typeface="Inter"/>
                <a:sym typeface="Inter"/>
              </a:endParaRPr>
            </a:p>
          </p:txBody>
        </p:sp>
      </p:grpSp>
      <p:grpSp>
        <p:nvGrpSpPr>
          <p:cNvPr id="170" name="Google Shape;170;p21"/>
          <p:cNvGrpSpPr/>
          <p:nvPr/>
        </p:nvGrpSpPr>
        <p:grpSpPr>
          <a:xfrm>
            <a:off x="762000" y="2381250"/>
            <a:ext cx="3619500" cy="904800"/>
            <a:chOff x="0" y="0"/>
            <a:chExt cx="3619500" cy="904800"/>
          </a:xfrm>
        </p:grpSpPr>
        <p:sp>
          <p:nvSpPr>
            <p:cNvPr id="171" name="Google Shape;171;p21"/>
            <p:cNvSpPr/>
            <p:nvPr/>
          </p:nvSpPr>
          <p:spPr>
            <a:xfrm>
              <a:off x="0" y="0"/>
              <a:ext cx="3619500" cy="904800"/>
            </a:xfrm>
            <a:prstGeom prst="roundRect">
              <a:avLst>
                <a:gd fmla="val 12631"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2" name="Google Shape;172;p21"/>
            <p:cNvSpPr txBox="1"/>
            <p:nvPr/>
          </p:nvSpPr>
          <p:spPr>
            <a:xfrm>
              <a:off x="190500" y="142875"/>
              <a:ext cx="476400" cy="619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800">
                  <a:solidFill>
                    <a:srgbClr val="A6192E"/>
                  </a:solidFill>
                  <a:latin typeface="Oswald"/>
                  <a:ea typeface="Oswald"/>
                  <a:cs typeface="Oswald"/>
                  <a:sym typeface="Oswald"/>
                </a:rPr>
                <a:t>04</a:t>
              </a:r>
              <a:endParaRPr b="1" sz="2800">
                <a:solidFill>
                  <a:srgbClr val="A6192E"/>
                </a:solidFill>
                <a:latin typeface="Oswald"/>
                <a:ea typeface="Oswald"/>
                <a:cs typeface="Oswald"/>
                <a:sym typeface="Oswald"/>
              </a:endParaRPr>
            </a:p>
          </p:txBody>
        </p:sp>
        <p:sp>
          <p:nvSpPr>
            <p:cNvPr id="173" name="Google Shape;173;p21"/>
            <p:cNvSpPr txBox="1"/>
            <p:nvPr/>
          </p:nvSpPr>
          <p:spPr>
            <a:xfrm>
              <a:off x="809625" y="114300"/>
              <a:ext cx="2619300" cy="676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300">
                  <a:solidFill>
                    <a:srgbClr val="E2E8F0"/>
                  </a:solidFill>
                  <a:latin typeface="Inter SemiBold"/>
                  <a:ea typeface="Inter SemiBold"/>
                  <a:cs typeface="Inter SemiBold"/>
                  <a:sym typeface="Inter SemiBold"/>
                </a:rPr>
                <a:t>Career Pathways Guide</a:t>
              </a:r>
              <a:endParaRPr b="0" sz="1300">
                <a:solidFill>
                  <a:srgbClr val="E2E8F0"/>
                </a:solidFill>
                <a:latin typeface="Inter SemiBold"/>
                <a:ea typeface="Inter SemiBold"/>
                <a:cs typeface="Inter SemiBold"/>
                <a:sym typeface="Inter SemiBold"/>
              </a:endParaRPr>
            </a:p>
            <a:p>
              <a:pPr indent="0" lvl="0" marL="0" rtl="0" algn="l">
                <a:spcBef>
                  <a:spcPts val="300"/>
                </a:spcBef>
                <a:spcAft>
                  <a:spcPts val="0"/>
                </a:spcAft>
                <a:buNone/>
              </a:pPr>
              <a:r>
                <a:rPr b="0" lang="en" sz="1050" u="sng">
                  <a:solidFill>
                    <a:srgbClr val="38BDF8"/>
                  </a:solidFill>
                  <a:latin typeface="Inter SemiBold"/>
                  <a:ea typeface="Inter SemiBold"/>
                  <a:cs typeface="Inter SemiBold"/>
                  <a:sym typeface="Inter SemiBold"/>
                  <a:hlinkClick r:id="rId5">
                    <a:extLst>
                      <a:ext uri="{A12FA001-AC4F-418D-AE19-62706E023703}">
                        <ahyp:hlinkClr val="tx"/>
                      </a:ext>
                    </a:extLst>
                  </a:hlinkClick>
                </a:rPr>
                <a:t>View Flip-book</a:t>
              </a:r>
              <a:endParaRPr sz="1050">
                <a:latin typeface="Inter"/>
                <a:ea typeface="Inter"/>
                <a:cs typeface="Inter"/>
                <a:sym typeface="Inter"/>
              </a:endParaRPr>
            </a:p>
          </p:txBody>
        </p:sp>
      </p:grpSp>
      <p:grpSp>
        <p:nvGrpSpPr>
          <p:cNvPr id="174" name="Google Shape;174;p21"/>
          <p:cNvGrpSpPr/>
          <p:nvPr/>
        </p:nvGrpSpPr>
        <p:grpSpPr>
          <a:xfrm>
            <a:off x="762000" y="3429000"/>
            <a:ext cx="3619500" cy="904800"/>
            <a:chOff x="0" y="0"/>
            <a:chExt cx="3619500" cy="904800"/>
          </a:xfrm>
        </p:grpSpPr>
        <p:sp>
          <p:nvSpPr>
            <p:cNvPr id="175" name="Google Shape;175;p21"/>
            <p:cNvSpPr/>
            <p:nvPr/>
          </p:nvSpPr>
          <p:spPr>
            <a:xfrm>
              <a:off x="0" y="0"/>
              <a:ext cx="3619500" cy="904800"/>
            </a:xfrm>
            <a:prstGeom prst="roundRect">
              <a:avLst>
                <a:gd fmla="val 12631" name="adj"/>
              </a:avLst>
            </a:prstGeom>
            <a:solidFill>
              <a:srgbClr val="1F242E"/>
            </a:solidFill>
            <a:ln cap="flat" cmpd="sng" w="143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6" name="Google Shape;176;p21"/>
            <p:cNvSpPr txBox="1"/>
            <p:nvPr/>
          </p:nvSpPr>
          <p:spPr>
            <a:xfrm>
              <a:off x="190500" y="142875"/>
              <a:ext cx="476400" cy="619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2800">
                  <a:solidFill>
                    <a:srgbClr val="A6192E"/>
                  </a:solidFill>
                  <a:latin typeface="Oswald"/>
                  <a:ea typeface="Oswald"/>
                  <a:cs typeface="Oswald"/>
                  <a:sym typeface="Oswald"/>
                </a:rPr>
                <a:t>05</a:t>
              </a:r>
              <a:endParaRPr b="1" sz="2800">
                <a:solidFill>
                  <a:srgbClr val="A6192E"/>
                </a:solidFill>
                <a:latin typeface="Oswald"/>
                <a:ea typeface="Oswald"/>
                <a:cs typeface="Oswald"/>
                <a:sym typeface="Oswald"/>
              </a:endParaRPr>
            </a:p>
          </p:txBody>
        </p:sp>
        <p:sp>
          <p:nvSpPr>
            <p:cNvPr id="177" name="Google Shape;177;p21"/>
            <p:cNvSpPr txBox="1"/>
            <p:nvPr/>
          </p:nvSpPr>
          <p:spPr>
            <a:xfrm>
              <a:off x="809625" y="114300"/>
              <a:ext cx="2619300" cy="676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 sz="1300">
                  <a:solidFill>
                    <a:srgbClr val="E2E8F0"/>
                  </a:solidFill>
                  <a:latin typeface="Inter SemiBold"/>
                  <a:ea typeface="Inter SemiBold"/>
                  <a:cs typeface="Inter SemiBold"/>
                  <a:sym typeface="Inter SemiBold"/>
                </a:rPr>
                <a:t>Showcasing pathways</a:t>
              </a:r>
              <a:endParaRPr b="0" sz="1300">
                <a:solidFill>
                  <a:srgbClr val="E2E8F0"/>
                </a:solidFill>
                <a:latin typeface="Inter SemiBold"/>
                <a:ea typeface="Inter SemiBold"/>
                <a:cs typeface="Inter SemiBold"/>
                <a:sym typeface="Inter SemiBold"/>
              </a:endParaRPr>
            </a:p>
            <a:p>
              <a:pPr indent="0" lvl="0" marL="0" rtl="0" algn="l">
                <a:spcBef>
                  <a:spcPts val="150"/>
                </a:spcBef>
                <a:spcAft>
                  <a:spcPts val="0"/>
                </a:spcAft>
                <a:buNone/>
              </a:pPr>
              <a:r>
                <a:rPr lang="en" sz="1050">
                  <a:solidFill>
                    <a:srgbClr val="94A3B8"/>
                  </a:solidFill>
                  <a:latin typeface="Inter"/>
                  <a:ea typeface="Inter"/>
                  <a:cs typeface="Inter"/>
                  <a:sym typeface="Inter"/>
                </a:rPr>
                <a:t>Connecting students with local industry experts.</a:t>
              </a:r>
              <a:endParaRPr sz="1050">
                <a:solidFill>
                  <a:srgbClr val="94A3B8"/>
                </a:solidFill>
                <a:latin typeface="Inter"/>
                <a:ea typeface="Inter"/>
                <a:cs typeface="Inter"/>
                <a:sym typeface="Inter"/>
              </a:endParaRPr>
            </a:p>
          </p:txBody>
        </p:sp>
      </p:grpSp>
      <p:grpSp>
        <p:nvGrpSpPr>
          <p:cNvPr id="178" name="Google Shape;178;p21"/>
          <p:cNvGrpSpPr/>
          <p:nvPr/>
        </p:nvGrpSpPr>
        <p:grpSpPr>
          <a:xfrm>
            <a:off x="4762500" y="1285875"/>
            <a:ext cx="3921004" cy="3095530"/>
            <a:chOff x="0" y="0"/>
            <a:chExt cx="3619500" cy="2857500"/>
          </a:xfrm>
        </p:grpSpPr>
        <p:pic>
          <p:nvPicPr>
            <p:cNvPr id="179" name="Google Shape;179;p21"/>
            <p:cNvPicPr preferRelativeResize="0"/>
            <p:nvPr/>
          </p:nvPicPr>
          <p:blipFill rotWithShape="1">
            <a:blip r:embed="rId6">
              <a:alphaModFix/>
            </a:blip>
            <a:srcRect b="3184" l="0" r="0" t="3184"/>
            <a:stretch/>
          </p:blipFill>
          <p:spPr>
            <a:xfrm>
              <a:off x="0" y="0"/>
              <a:ext cx="3619500" cy="2857500"/>
            </a:xfrm>
            <a:prstGeom prst="roundRect">
              <a:avLst>
                <a:gd fmla="val 4000" name="adj"/>
              </a:avLst>
            </a:prstGeom>
            <a:noFill/>
            <a:ln>
              <a:noFill/>
            </a:ln>
          </p:spPr>
        </p:pic>
        <p:sp>
          <p:nvSpPr>
            <p:cNvPr id="180" name="Google Shape;180;p21"/>
            <p:cNvSpPr/>
            <p:nvPr/>
          </p:nvSpPr>
          <p:spPr>
            <a:xfrm>
              <a:off x="0" y="0"/>
              <a:ext cx="3619500" cy="2857500"/>
            </a:xfrm>
            <a:prstGeom prst="roundRect">
              <a:avLst>
                <a:gd fmla="val 4000" name="adj"/>
              </a:avLst>
            </a:prstGeom>
            <a:solidFill>
              <a:srgbClr val="000000">
                <a:alpha val="0"/>
              </a:srgbClr>
            </a:solidFill>
            <a:ln cap="flat" cmpd="sng" w="15500">
              <a:solidFill>
                <a:srgbClr val="2D3139"/>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